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2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Lst>
  <p:sldSz cx="14630400" cy="8229600"/>
  <p:notesSz cx="8229600" cy="14630400"/>
  <p:embeddedFontLst>
    <p:embeddedFont>
      <p:font typeface="Consolas" panose="020B0609020204030204" pitchFamily="49" charset="0"/>
      <p:regular r:id="rId22"/>
      <p:bold r:id="rId23"/>
      <p:italic r:id="rId24"/>
      <p:boldItalic r:id="rId25"/>
    </p:embeddedFont>
    <p:embeddedFont>
      <p:font typeface="Lato" panose="020F0502020204030203" pitchFamily="34" charset="0"/>
      <p:regular r:id="rId26"/>
      <p:bold r:id="rId27"/>
    </p:embeddedFont>
    <p:embeddedFont>
      <p:font typeface="Lato Bold" panose="020F0502020204030203" pitchFamily="34" charset="0"/>
      <p:bold r:id="rId2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95" d="100"/>
          <a:sy n="95" d="100"/>
        </p:scale>
        <p:origin x="426"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721158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D6CC"/>
          </a:solidFill>
          <a:ln/>
        </p:spPr>
      </p:sp>
      <p:sp>
        <p:nvSpPr>
          <p:cNvPr id="3" name="Shape 1"/>
          <p:cNvSpPr/>
          <p:nvPr/>
        </p:nvSpPr>
        <p:spPr>
          <a:xfrm>
            <a:off x="0" y="0"/>
            <a:ext cx="14630400" cy="8229600"/>
          </a:xfrm>
          <a:prstGeom prst="rect">
            <a:avLst/>
          </a:prstGeom>
          <a:solidFill>
            <a:srgbClr val="EFECE6"/>
          </a:solid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D6CC"/>
          </a:solidFill>
          <a:ln/>
        </p:spPr>
      </p:sp>
      <p:sp>
        <p:nvSpPr>
          <p:cNvPr id="3" name="Shape 1"/>
          <p:cNvSpPr/>
          <p:nvPr/>
        </p:nvSpPr>
        <p:spPr>
          <a:xfrm>
            <a:off x="0" y="0"/>
            <a:ext cx="14630400" cy="8229600"/>
          </a:xfrm>
          <a:prstGeom prst="rect">
            <a:avLst/>
          </a:prstGeom>
          <a:solidFill>
            <a:srgbClr val="EFECE6"/>
          </a:solidFill>
          <a:ln/>
        </p:spPr>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D6CC"/>
          </a:solidFill>
          <a:ln/>
        </p:spPr>
      </p:sp>
      <p:sp>
        <p:nvSpPr>
          <p:cNvPr id="3" name="Shape 1"/>
          <p:cNvSpPr/>
          <p:nvPr/>
        </p:nvSpPr>
        <p:spPr>
          <a:xfrm>
            <a:off x="0" y="0"/>
            <a:ext cx="14630400" cy="8229600"/>
          </a:xfrm>
          <a:prstGeom prst="rect">
            <a:avLst/>
          </a:prstGeom>
          <a:solidFill>
            <a:srgbClr val="EFECE6"/>
          </a:solidFill>
          <a:ln/>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D6CC"/>
          </a:solidFill>
          <a:ln/>
        </p:spPr>
      </p:sp>
      <p:sp>
        <p:nvSpPr>
          <p:cNvPr id="3" name="Shape 1"/>
          <p:cNvSpPr/>
          <p:nvPr/>
        </p:nvSpPr>
        <p:spPr>
          <a:xfrm>
            <a:off x="0" y="0"/>
            <a:ext cx="14630400" cy="8229600"/>
          </a:xfrm>
          <a:prstGeom prst="rect">
            <a:avLst/>
          </a:prstGeom>
          <a:solidFill>
            <a:srgbClr val="EFECE6"/>
          </a:solidFill>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D6CC"/>
          </a:solidFill>
          <a:ln/>
        </p:spPr>
      </p:sp>
      <p:sp>
        <p:nvSpPr>
          <p:cNvPr id="3" name="Shape 1"/>
          <p:cNvSpPr/>
          <p:nvPr/>
        </p:nvSpPr>
        <p:spPr>
          <a:xfrm>
            <a:off x="0" y="0"/>
            <a:ext cx="14630400" cy="8229600"/>
          </a:xfrm>
          <a:prstGeom prst="rect">
            <a:avLst/>
          </a:prstGeom>
          <a:solidFill>
            <a:srgbClr val="EFECE6"/>
          </a:solidFill>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D6CC"/>
          </a:solidFill>
          <a:ln/>
        </p:spPr>
      </p:sp>
      <p:sp>
        <p:nvSpPr>
          <p:cNvPr id="3" name="Shape 1"/>
          <p:cNvSpPr/>
          <p:nvPr/>
        </p:nvSpPr>
        <p:spPr>
          <a:xfrm>
            <a:off x="0" y="0"/>
            <a:ext cx="14630400" cy="8229600"/>
          </a:xfrm>
          <a:prstGeom prst="rect">
            <a:avLst/>
          </a:prstGeom>
          <a:solidFill>
            <a:srgbClr val="EFECE6"/>
          </a:solidFill>
          <a:ln/>
        </p:spPr>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1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D6CC"/>
          </a:solidFill>
          <a:ln/>
        </p:spPr>
      </p:sp>
      <p:sp>
        <p:nvSpPr>
          <p:cNvPr id="3" name="Shape 1"/>
          <p:cNvSpPr/>
          <p:nvPr/>
        </p:nvSpPr>
        <p:spPr>
          <a:xfrm>
            <a:off x="0" y="0"/>
            <a:ext cx="14630400" cy="8229600"/>
          </a:xfrm>
          <a:prstGeom prst="rect">
            <a:avLst/>
          </a:prstGeom>
          <a:solidFill>
            <a:srgbClr val="EFECE6"/>
          </a:solidFill>
          <a:ln/>
        </p:spPr>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lide 1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D6CC"/>
          </a:solidFill>
          <a:ln/>
        </p:spPr>
      </p:sp>
      <p:sp>
        <p:nvSpPr>
          <p:cNvPr id="3" name="Shape 1"/>
          <p:cNvSpPr/>
          <p:nvPr/>
        </p:nvSpPr>
        <p:spPr>
          <a:xfrm>
            <a:off x="0" y="0"/>
            <a:ext cx="14630400" cy="8229600"/>
          </a:xfrm>
          <a:prstGeom prst="rect">
            <a:avLst/>
          </a:prstGeom>
          <a:solidFill>
            <a:srgbClr val="EFECE6"/>
          </a:solidFill>
          <a:ln/>
        </p:spPr>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lide 1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D6CC"/>
          </a:solidFill>
          <a:ln/>
        </p:spPr>
      </p:sp>
      <p:sp>
        <p:nvSpPr>
          <p:cNvPr id="3" name="Shape 1"/>
          <p:cNvSpPr/>
          <p:nvPr/>
        </p:nvSpPr>
        <p:spPr>
          <a:xfrm>
            <a:off x="0" y="0"/>
            <a:ext cx="14630400" cy="8229600"/>
          </a:xfrm>
          <a:prstGeom prst="rect">
            <a:avLst/>
          </a:prstGeom>
          <a:solidFill>
            <a:srgbClr val="EFECE6"/>
          </a:solidFill>
          <a:ln/>
        </p:spPr>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lide 1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D6CC"/>
          </a:solidFill>
          <a:ln/>
        </p:spPr>
      </p:sp>
      <p:sp>
        <p:nvSpPr>
          <p:cNvPr id="3" name="Shape 1"/>
          <p:cNvSpPr/>
          <p:nvPr/>
        </p:nvSpPr>
        <p:spPr>
          <a:xfrm>
            <a:off x="0" y="0"/>
            <a:ext cx="14630400" cy="8229600"/>
          </a:xfrm>
          <a:prstGeom prst="rect">
            <a:avLst/>
          </a:prstGeom>
          <a:solidFill>
            <a:srgbClr val="EFECE6"/>
          </a:solid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D6CC"/>
          </a:solidFill>
          <a:ln/>
        </p:spPr>
      </p:sp>
      <p:sp>
        <p:nvSpPr>
          <p:cNvPr id="3" name="Shape 1"/>
          <p:cNvSpPr/>
          <p:nvPr/>
        </p:nvSpPr>
        <p:spPr>
          <a:xfrm>
            <a:off x="0" y="0"/>
            <a:ext cx="14630400" cy="8229600"/>
          </a:xfrm>
          <a:prstGeom prst="rect">
            <a:avLst/>
          </a:prstGeom>
          <a:solidFill>
            <a:srgbClr val="EFECE6"/>
          </a:solidFill>
          <a:ln/>
        </p:spPr>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Slide 1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D6CC"/>
          </a:solidFill>
          <a:ln/>
        </p:spPr>
      </p:sp>
      <p:sp>
        <p:nvSpPr>
          <p:cNvPr id="3" name="Shape 1"/>
          <p:cNvSpPr/>
          <p:nvPr/>
        </p:nvSpPr>
        <p:spPr>
          <a:xfrm>
            <a:off x="0" y="0"/>
            <a:ext cx="14630400" cy="8229600"/>
          </a:xfrm>
          <a:prstGeom prst="rect">
            <a:avLst/>
          </a:prstGeom>
          <a:solidFill>
            <a:srgbClr val="EFECE6"/>
          </a:solid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D6CC"/>
          </a:solidFill>
          <a:ln/>
        </p:spPr>
      </p:sp>
      <p:sp>
        <p:nvSpPr>
          <p:cNvPr id="3" name="Shape 1"/>
          <p:cNvSpPr/>
          <p:nvPr/>
        </p:nvSpPr>
        <p:spPr>
          <a:xfrm>
            <a:off x="0" y="0"/>
            <a:ext cx="14630400" cy="8229600"/>
          </a:xfrm>
          <a:prstGeom prst="rect">
            <a:avLst/>
          </a:prstGeom>
          <a:solidFill>
            <a:srgbClr val="EFECE6"/>
          </a:solid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D6CC"/>
          </a:solidFill>
          <a:ln/>
        </p:spPr>
      </p:sp>
      <p:sp>
        <p:nvSpPr>
          <p:cNvPr id="3" name="Shape 1"/>
          <p:cNvSpPr/>
          <p:nvPr/>
        </p:nvSpPr>
        <p:spPr>
          <a:xfrm>
            <a:off x="0" y="0"/>
            <a:ext cx="14630400" cy="8229600"/>
          </a:xfrm>
          <a:prstGeom prst="rect">
            <a:avLst/>
          </a:prstGeom>
          <a:solidFill>
            <a:srgbClr val="EFECE6"/>
          </a:solid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D6CC"/>
          </a:solidFill>
          <a:ln/>
        </p:spPr>
      </p:sp>
      <p:sp>
        <p:nvSpPr>
          <p:cNvPr id="3" name="Shape 1"/>
          <p:cNvSpPr/>
          <p:nvPr/>
        </p:nvSpPr>
        <p:spPr>
          <a:xfrm>
            <a:off x="0" y="0"/>
            <a:ext cx="14630400" cy="8229600"/>
          </a:xfrm>
          <a:prstGeom prst="rect">
            <a:avLst/>
          </a:prstGeom>
          <a:solidFill>
            <a:srgbClr val="EFECE6"/>
          </a:solid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D6CC"/>
          </a:solidFill>
          <a:ln/>
        </p:spPr>
      </p:sp>
      <p:sp>
        <p:nvSpPr>
          <p:cNvPr id="3" name="Shape 1"/>
          <p:cNvSpPr/>
          <p:nvPr/>
        </p:nvSpPr>
        <p:spPr>
          <a:xfrm>
            <a:off x="0" y="0"/>
            <a:ext cx="14630400" cy="8229600"/>
          </a:xfrm>
          <a:prstGeom prst="rect">
            <a:avLst/>
          </a:prstGeom>
          <a:solidFill>
            <a:srgbClr val="EFECE6"/>
          </a:solid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D6CC"/>
          </a:solidFill>
          <a:ln/>
        </p:spPr>
      </p:sp>
      <p:sp>
        <p:nvSpPr>
          <p:cNvPr id="3" name="Shape 1"/>
          <p:cNvSpPr/>
          <p:nvPr/>
        </p:nvSpPr>
        <p:spPr>
          <a:xfrm>
            <a:off x="0" y="0"/>
            <a:ext cx="14630400" cy="8229600"/>
          </a:xfrm>
          <a:prstGeom prst="rect">
            <a:avLst/>
          </a:prstGeom>
          <a:solidFill>
            <a:srgbClr val="EFECE6"/>
          </a:solid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D6CC"/>
          </a:solidFill>
          <a:ln/>
        </p:spPr>
      </p:sp>
      <p:sp>
        <p:nvSpPr>
          <p:cNvPr id="3" name="Shape 1"/>
          <p:cNvSpPr/>
          <p:nvPr/>
        </p:nvSpPr>
        <p:spPr>
          <a:xfrm>
            <a:off x="0" y="0"/>
            <a:ext cx="14630400" cy="8229600"/>
          </a:xfrm>
          <a:prstGeom prst="rect">
            <a:avLst/>
          </a:prstGeom>
          <a:solidFill>
            <a:srgbClr val="EFECE6"/>
          </a:solid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D6CC"/>
          </a:solidFill>
          <a:ln/>
        </p:spPr>
      </p:sp>
      <p:sp>
        <p:nvSpPr>
          <p:cNvPr id="3" name="Shape 1"/>
          <p:cNvSpPr/>
          <p:nvPr/>
        </p:nvSpPr>
        <p:spPr>
          <a:xfrm>
            <a:off x="0" y="0"/>
            <a:ext cx="14630400" cy="8229600"/>
          </a:xfrm>
          <a:prstGeom prst="rect">
            <a:avLst/>
          </a:prstGeom>
          <a:solidFill>
            <a:srgbClr val="EFECE6"/>
          </a:solidFill>
          <a:ln/>
        </p:spPr>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14.xml"/><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18.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hyperlink" Target="https://expenses-tracker-app-project.streamlit.app/"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9.xml"/><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2719983"/>
            <a:ext cx="7331035" cy="708779"/>
          </a:xfrm>
          <a:prstGeom prst="rect">
            <a:avLst/>
          </a:prstGeom>
          <a:noFill/>
          <a:ln/>
        </p:spPr>
        <p:txBody>
          <a:bodyPr wrap="none" lIns="0" tIns="0" rIns="0" bIns="0" rtlCol="0" anchor="t"/>
          <a:lstStyle/>
          <a:p>
            <a:pPr marL="0" indent="0">
              <a:lnSpc>
                <a:spcPts val="5550"/>
              </a:lnSpc>
              <a:buNone/>
            </a:pPr>
            <a:r>
              <a:rPr lang="en-US" sz="4450" b="1" dirty="0">
                <a:solidFill>
                  <a:srgbClr val="282824"/>
                </a:solidFill>
                <a:latin typeface="Lato Bold" pitchFamily="34" charset="0"/>
                <a:ea typeface="Lato Bold" pitchFamily="34" charset="-122"/>
                <a:cs typeface="Lato Bold" pitchFamily="34" charset="-120"/>
              </a:rPr>
              <a:t>Analyzing Personal Expenses</a:t>
            </a:r>
            <a:endParaRPr lang="en-US" sz="4450" dirty="0"/>
          </a:p>
        </p:txBody>
      </p:sp>
      <p:sp>
        <p:nvSpPr>
          <p:cNvPr id="4" name="Text 1"/>
          <p:cNvSpPr/>
          <p:nvPr/>
        </p:nvSpPr>
        <p:spPr>
          <a:xfrm>
            <a:off x="793790" y="3768923"/>
            <a:ext cx="7556421" cy="1088708"/>
          </a:xfrm>
          <a:prstGeom prst="rect">
            <a:avLst/>
          </a:prstGeom>
          <a:noFill/>
          <a:ln/>
        </p:spPr>
        <p:txBody>
          <a:bodyPr wrap="square" lIns="0" tIns="0" rIns="0" bIns="0" rtlCol="0" anchor="t"/>
          <a:lstStyle/>
          <a:p>
            <a:pPr marL="0" indent="0">
              <a:lnSpc>
                <a:spcPts val="2850"/>
              </a:lnSpc>
              <a:buNone/>
            </a:pPr>
            <a:r>
              <a:rPr lang="en-US" sz="1750" dirty="0">
                <a:solidFill>
                  <a:srgbClr val="4A4A45"/>
                </a:solidFill>
                <a:latin typeface="Lato" pitchFamily="34" charset="0"/>
                <a:ea typeface="Lato" pitchFamily="34" charset="-122"/>
                <a:cs typeface="Lato" pitchFamily="34" charset="-120"/>
              </a:rPr>
              <a:t>This project simulates an expense tracker using Python </a:t>
            </a:r>
            <a:r>
              <a:rPr lang="en-US" sz="1750" b="1" dirty="0">
                <a:solidFill>
                  <a:srgbClr val="4A4A45"/>
                </a:solidFill>
                <a:latin typeface="Lato" pitchFamily="34" charset="0"/>
                <a:ea typeface="Lato" pitchFamily="34" charset="-122"/>
                <a:cs typeface="Lato" pitchFamily="34" charset="-120"/>
              </a:rPr>
              <a:t>Faker</a:t>
            </a:r>
            <a:r>
              <a:rPr lang="en-US" sz="1750" dirty="0">
                <a:solidFill>
                  <a:srgbClr val="4A4A45"/>
                </a:solidFill>
                <a:latin typeface="Lato" pitchFamily="34" charset="0"/>
                <a:ea typeface="Lato" pitchFamily="34" charset="-122"/>
                <a:cs typeface="Lato" pitchFamily="34" charset="-120"/>
              </a:rPr>
              <a:t> library, SQL, and Streamlit to analyze spending habits and provide insights into financial behavior.</a:t>
            </a:r>
            <a:endParaRPr lang="en-US" sz="1750" dirty="0"/>
          </a:p>
        </p:txBody>
      </p:sp>
      <p:sp>
        <p:nvSpPr>
          <p:cNvPr id="7" name="Text 4"/>
          <p:cNvSpPr/>
          <p:nvPr/>
        </p:nvSpPr>
        <p:spPr>
          <a:xfrm>
            <a:off x="793790" y="5112782"/>
            <a:ext cx="1668056" cy="396835"/>
          </a:xfrm>
          <a:prstGeom prst="rect">
            <a:avLst/>
          </a:prstGeom>
          <a:noFill/>
          <a:ln/>
        </p:spPr>
        <p:txBody>
          <a:bodyPr wrap="none" lIns="0" tIns="0" rIns="0" bIns="0" rtlCol="0" anchor="t"/>
          <a:lstStyle/>
          <a:p>
            <a:pPr marL="0" indent="0" algn="l">
              <a:lnSpc>
                <a:spcPts val="3100"/>
              </a:lnSpc>
              <a:buNone/>
            </a:pPr>
            <a:r>
              <a:rPr lang="en-US" sz="2200" b="1" dirty="0">
                <a:solidFill>
                  <a:srgbClr val="4A4A45"/>
                </a:solidFill>
                <a:latin typeface="Lato Bold" pitchFamily="34" charset="0"/>
                <a:ea typeface="Lato Bold" pitchFamily="34" charset="-122"/>
                <a:cs typeface="Lato Bold" pitchFamily="34" charset="-120"/>
              </a:rPr>
              <a:t>By S Saranya</a:t>
            </a:r>
            <a:endParaRPr lang="en-US" sz="2200" dirty="0"/>
          </a:p>
        </p:txBody>
      </p:sp>
      <p:sp>
        <p:nvSpPr>
          <p:cNvPr id="8" name="Text 4">
            <a:extLst>
              <a:ext uri="{FF2B5EF4-FFF2-40B4-BE49-F238E27FC236}">
                <a16:creationId xmlns:a16="http://schemas.microsoft.com/office/drawing/2014/main" id="{B2BF36CF-C981-9273-20F1-C217BB2F5443}"/>
              </a:ext>
            </a:extLst>
          </p:cNvPr>
          <p:cNvSpPr/>
          <p:nvPr/>
        </p:nvSpPr>
        <p:spPr>
          <a:xfrm>
            <a:off x="793790" y="5463599"/>
            <a:ext cx="1296267" cy="301169"/>
          </a:xfrm>
          <a:prstGeom prst="rect">
            <a:avLst/>
          </a:prstGeom>
          <a:noFill/>
          <a:ln/>
        </p:spPr>
        <p:txBody>
          <a:bodyPr wrap="none" lIns="0" tIns="0" rIns="0" bIns="0" rtlCol="0" anchor="t"/>
          <a:lstStyle/>
          <a:p>
            <a:pPr marL="0" indent="0" algn="l">
              <a:lnSpc>
                <a:spcPts val="3100"/>
              </a:lnSpc>
              <a:buNone/>
            </a:pPr>
            <a:r>
              <a:rPr lang="en-US" sz="1100" b="1" dirty="0">
                <a:solidFill>
                  <a:srgbClr val="4A4A45"/>
                </a:solidFill>
                <a:latin typeface="Lato Bold" pitchFamily="34" charset="0"/>
                <a:ea typeface="Lato Bold" pitchFamily="34" charset="-122"/>
                <a:cs typeface="Lato Bold" pitchFamily="34" charset="-120"/>
              </a:rPr>
              <a:t>25/1/2025</a:t>
            </a:r>
            <a:endParaRPr lang="en-US" sz="11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93790" y="1653183"/>
            <a:ext cx="5670590" cy="708779"/>
          </a:xfrm>
          <a:prstGeom prst="rect">
            <a:avLst/>
          </a:prstGeom>
          <a:noFill/>
          <a:ln/>
        </p:spPr>
        <p:txBody>
          <a:bodyPr wrap="none" lIns="0" tIns="0" rIns="0" bIns="0" rtlCol="0" anchor="t"/>
          <a:lstStyle/>
          <a:p>
            <a:pPr marL="0" indent="0">
              <a:lnSpc>
                <a:spcPts val="5550"/>
              </a:lnSpc>
              <a:buNone/>
            </a:pPr>
            <a:r>
              <a:rPr lang="en-US" sz="4450" b="1" dirty="0">
                <a:solidFill>
                  <a:srgbClr val="282824"/>
                </a:solidFill>
                <a:latin typeface="Lato Bold" pitchFamily="34" charset="0"/>
                <a:ea typeface="Lato Bold" pitchFamily="34" charset="-122"/>
                <a:cs typeface="Lato Bold" pitchFamily="34" charset="-120"/>
              </a:rPr>
              <a:t>DataFrame Output</a:t>
            </a:r>
            <a:endParaRPr lang="en-US" sz="4450" dirty="0"/>
          </a:p>
        </p:txBody>
      </p:sp>
      <p:sp>
        <p:nvSpPr>
          <p:cNvPr id="3" name="Text 1"/>
          <p:cNvSpPr/>
          <p:nvPr/>
        </p:nvSpPr>
        <p:spPr>
          <a:xfrm>
            <a:off x="793790" y="2906197"/>
            <a:ext cx="6516529" cy="2540318"/>
          </a:xfrm>
          <a:prstGeom prst="rect">
            <a:avLst/>
          </a:prstGeom>
          <a:noFill/>
          <a:ln/>
        </p:spPr>
        <p:txBody>
          <a:bodyPr wrap="square" lIns="0" tIns="0" rIns="0" bIns="0" rtlCol="0" anchor="t"/>
          <a:lstStyle/>
          <a:p>
            <a:pPr marL="0" indent="0">
              <a:lnSpc>
                <a:spcPts val="2850"/>
              </a:lnSpc>
              <a:buNone/>
            </a:pPr>
            <a:r>
              <a:rPr lang="en-US" sz="1750" dirty="0">
                <a:solidFill>
                  <a:srgbClr val="4A4A45"/>
                </a:solidFill>
                <a:latin typeface="Lato" pitchFamily="34" charset="0"/>
                <a:ea typeface="Lato" pitchFamily="34" charset="-122"/>
                <a:cs typeface="Lato" pitchFamily="34" charset="-120"/>
              </a:rPr>
              <a:t>The function returns a Pandas DataFrame, a highly efficient data structure for data analysis and manipulation in Python. This DataFrame contains columns for Date, Category, Payment Mode, Description, Amount, and Cashback. The inclusion of cashback adds another layer of realism to the data, mimicking the incentives found in many payment systems. This structured output simplifies subsequent data analysis and visualization steps in the project.</a:t>
            </a:r>
            <a:endParaRPr lang="en-US" sz="1750" dirty="0"/>
          </a:p>
        </p:txBody>
      </p:sp>
      <p:pic>
        <p:nvPicPr>
          <p:cNvPr id="4" name="Image 0" descr="preencoded.png"/>
          <p:cNvPicPr>
            <a:picLocks noChangeAspect="1"/>
          </p:cNvPicPr>
          <p:nvPr/>
        </p:nvPicPr>
        <p:blipFill>
          <a:blip r:embed="rId3"/>
          <a:stretch>
            <a:fillRect/>
          </a:stretch>
        </p:blipFill>
        <p:spPr>
          <a:xfrm>
            <a:off x="7871341" y="2957274"/>
            <a:ext cx="5972770" cy="3363873"/>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793790" y="3023354"/>
            <a:ext cx="5670590" cy="708779"/>
          </a:xfrm>
          <a:prstGeom prst="rect">
            <a:avLst/>
          </a:prstGeom>
          <a:noFill/>
          <a:ln/>
        </p:spPr>
        <p:txBody>
          <a:bodyPr wrap="none" lIns="0" tIns="0" rIns="0" bIns="0" rtlCol="0" anchor="t"/>
          <a:lstStyle/>
          <a:p>
            <a:pPr marL="0" indent="0">
              <a:lnSpc>
                <a:spcPts val="5550"/>
              </a:lnSpc>
              <a:buNone/>
            </a:pPr>
            <a:r>
              <a:rPr lang="en-US" sz="4450" b="1" dirty="0">
                <a:solidFill>
                  <a:srgbClr val="282824"/>
                </a:solidFill>
                <a:latin typeface="Lato Bold" pitchFamily="34" charset="0"/>
                <a:ea typeface="Lato Bold" pitchFamily="34" charset="-122"/>
                <a:cs typeface="Lato Bold" pitchFamily="34" charset="-120"/>
              </a:rPr>
              <a:t>Save as CSV</a:t>
            </a:r>
            <a:endParaRPr lang="en-US" sz="4450" dirty="0"/>
          </a:p>
        </p:txBody>
      </p:sp>
      <p:sp>
        <p:nvSpPr>
          <p:cNvPr id="3" name="Text 1"/>
          <p:cNvSpPr/>
          <p:nvPr/>
        </p:nvSpPr>
        <p:spPr>
          <a:xfrm>
            <a:off x="793790" y="4276368"/>
            <a:ext cx="6244709" cy="725805"/>
          </a:xfrm>
          <a:prstGeom prst="rect">
            <a:avLst/>
          </a:prstGeom>
          <a:noFill/>
          <a:ln/>
        </p:spPr>
        <p:txBody>
          <a:bodyPr wrap="square" lIns="0" tIns="0" rIns="0" bIns="0" rtlCol="0" anchor="t"/>
          <a:lstStyle/>
          <a:p>
            <a:pPr marL="0" indent="0">
              <a:lnSpc>
                <a:spcPts val="2850"/>
              </a:lnSpc>
              <a:buNone/>
            </a:pPr>
            <a:r>
              <a:rPr lang="en-US" sz="1750" dirty="0">
                <a:solidFill>
                  <a:srgbClr val="4A4A45"/>
                </a:solidFill>
                <a:latin typeface="Lato" pitchFamily="34" charset="0"/>
                <a:ea typeface="Lato" pitchFamily="34" charset="-122"/>
                <a:cs typeface="Lato" pitchFamily="34" charset="-120"/>
              </a:rPr>
              <a:t>The generated 12-month dataset will be saved as individual CSV files.</a:t>
            </a:r>
            <a:endParaRPr lang="en-US" sz="1750" dirty="0"/>
          </a:p>
        </p:txBody>
      </p:sp>
      <p:pic>
        <p:nvPicPr>
          <p:cNvPr id="4" name="Image 0" descr="preencoded.png"/>
          <p:cNvPicPr>
            <a:picLocks noChangeAspect="1"/>
          </p:cNvPicPr>
          <p:nvPr/>
        </p:nvPicPr>
        <p:blipFill>
          <a:blip r:embed="rId3"/>
          <a:stretch>
            <a:fillRect/>
          </a:stretch>
        </p:blipFill>
        <p:spPr>
          <a:xfrm>
            <a:off x="7599521" y="4327446"/>
            <a:ext cx="4649867" cy="566976"/>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Text 0"/>
          <p:cNvSpPr/>
          <p:nvPr/>
        </p:nvSpPr>
        <p:spPr>
          <a:xfrm>
            <a:off x="793790" y="1933575"/>
            <a:ext cx="6006941" cy="566976"/>
          </a:xfrm>
          <a:prstGeom prst="rect">
            <a:avLst/>
          </a:prstGeom>
          <a:noFill/>
          <a:ln/>
        </p:spPr>
        <p:txBody>
          <a:bodyPr wrap="none" lIns="0" tIns="0" rIns="0" bIns="0" rtlCol="0" anchor="t"/>
          <a:lstStyle/>
          <a:p>
            <a:pPr marL="0" indent="0">
              <a:lnSpc>
                <a:spcPts val="4450"/>
              </a:lnSpc>
              <a:buNone/>
            </a:pPr>
            <a:r>
              <a:rPr lang="en-US" sz="3550" b="1" dirty="0">
                <a:solidFill>
                  <a:srgbClr val="282824"/>
                </a:solidFill>
                <a:latin typeface="Lato Bold" pitchFamily="34" charset="0"/>
                <a:ea typeface="Lato Bold" pitchFamily="34" charset="-122"/>
                <a:cs typeface="Lato Bold" pitchFamily="34" charset="-120"/>
              </a:rPr>
              <a:t>Combining Monthly CSV Files</a:t>
            </a:r>
            <a:endParaRPr lang="en-US" sz="3550" dirty="0"/>
          </a:p>
        </p:txBody>
      </p:sp>
      <p:sp>
        <p:nvSpPr>
          <p:cNvPr id="3" name="Text 1"/>
          <p:cNvSpPr/>
          <p:nvPr/>
        </p:nvSpPr>
        <p:spPr>
          <a:xfrm>
            <a:off x="793790" y="2959775"/>
            <a:ext cx="6244709" cy="1088708"/>
          </a:xfrm>
          <a:prstGeom prst="rect">
            <a:avLst/>
          </a:prstGeom>
          <a:noFill/>
          <a:ln/>
        </p:spPr>
        <p:txBody>
          <a:bodyPr wrap="square" lIns="0" tIns="0" rIns="0" bIns="0" rtlCol="0" anchor="t"/>
          <a:lstStyle/>
          <a:p>
            <a:pPr marL="0" indent="0">
              <a:lnSpc>
                <a:spcPts val="2850"/>
              </a:lnSpc>
              <a:buNone/>
            </a:pPr>
            <a:r>
              <a:rPr lang="en-US" sz="1750" dirty="0">
                <a:solidFill>
                  <a:srgbClr val="4A4A45"/>
                </a:solidFill>
                <a:latin typeface="Lato" pitchFamily="34" charset="0"/>
                <a:ea typeface="Lato" pitchFamily="34" charset="-122"/>
                <a:cs typeface="Lato" pitchFamily="34" charset="-120"/>
              </a:rPr>
              <a:t>Twelve monthly CSV files are combined into a single yearly dataset using Python's '</a:t>
            </a:r>
            <a:r>
              <a:rPr lang="en-US" sz="1750" b="1" dirty="0">
                <a:solidFill>
                  <a:srgbClr val="4A4A45"/>
                </a:solidFill>
                <a:latin typeface="Lato" pitchFamily="34" charset="0"/>
                <a:ea typeface="Lato" pitchFamily="34" charset="-122"/>
                <a:cs typeface="Lato" pitchFamily="34" charset="-120"/>
              </a:rPr>
              <a:t>import os</a:t>
            </a:r>
            <a:r>
              <a:rPr lang="en-US" sz="1750" dirty="0">
                <a:solidFill>
                  <a:srgbClr val="4A4A45"/>
                </a:solidFill>
                <a:latin typeface="Lato" pitchFamily="34" charset="0"/>
                <a:ea typeface="Lato" pitchFamily="34" charset="-122"/>
                <a:cs typeface="Lato" pitchFamily="34" charset="-120"/>
              </a:rPr>
              <a:t>' module for efficient file handling and data integration.</a:t>
            </a:r>
            <a:endParaRPr lang="en-US" sz="1750" dirty="0"/>
          </a:p>
        </p:txBody>
      </p:sp>
      <p:pic>
        <p:nvPicPr>
          <p:cNvPr id="4" name="Image 0" descr="preencoded.png"/>
          <p:cNvPicPr>
            <a:picLocks noChangeAspect="1"/>
          </p:cNvPicPr>
          <p:nvPr/>
        </p:nvPicPr>
        <p:blipFill>
          <a:blip r:embed="rId3"/>
          <a:stretch>
            <a:fillRect/>
          </a:stretch>
        </p:blipFill>
        <p:spPr>
          <a:xfrm>
            <a:off x="7599521" y="3010853"/>
            <a:ext cx="6244709" cy="3030022"/>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Text 0"/>
          <p:cNvSpPr/>
          <p:nvPr/>
        </p:nvSpPr>
        <p:spPr>
          <a:xfrm>
            <a:off x="638056" y="501253"/>
            <a:ext cx="5309116" cy="569714"/>
          </a:xfrm>
          <a:prstGeom prst="rect">
            <a:avLst/>
          </a:prstGeom>
          <a:noFill/>
          <a:ln/>
        </p:spPr>
        <p:txBody>
          <a:bodyPr wrap="none" lIns="0" tIns="0" rIns="0" bIns="0" rtlCol="0" anchor="t"/>
          <a:lstStyle/>
          <a:p>
            <a:pPr marL="0" indent="0">
              <a:lnSpc>
                <a:spcPts val="4450"/>
              </a:lnSpc>
              <a:buNone/>
            </a:pPr>
            <a:r>
              <a:rPr lang="en-US" sz="3550" b="1" dirty="0">
                <a:solidFill>
                  <a:srgbClr val="282824"/>
                </a:solidFill>
                <a:latin typeface="Lato Bold" pitchFamily="34" charset="0"/>
                <a:ea typeface="Lato Bold" pitchFamily="34" charset="-122"/>
                <a:cs typeface="Lato Bold" pitchFamily="34" charset="-120"/>
              </a:rPr>
              <a:t>Exploratory Data Analysis</a:t>
            </a:r>
            <a:endParaRPr lang="en-US" sz="3550" dirty="0"/>
          </a:p>
        </p:txBody>
      </p:sp>
      <p:sp>
        <p:nvSpPr>
          <p:cNvPr id="3" name="Text 1"/>
          <p:cNvSpPr/>
          <p:nvPr/>
        </p:nvSpPr>
        <p:spPr>
          <a:xfrm>
            <a:off x="638056" y="1435537"/>
            <a:ext cx="13354288" cy="1166336"/>
          </a:xfrm>
          <a:prstGeom prst="rect">
            <a:avLst/>
          </a:prstGeom>
          <a:noFill/>
          <a:ln/>
        </p:spPr>
        <p:txBody>
          <a:bodyPr wrap="square" lIns="0" tIns="0" rIns="0" bIns="0" rtlCol="0" anchor="t"/>
          <a:lstStyle/>
          <a:p>
            <a:pPr marL="0" indent="0">
              <a:lnSpc>
                <a:spcPts val="2250"/>
              </a:lnSpc>
              <a:buNone/>
            </a:pPr>
            <a:r>
              <a:rPr lang="en-US" sz="1400" dirty="0">
                <a:solidFill>
                  <a:srgbClr val="4A4A45"/>
                </a:solidFill>
                <a:latin typeface="Lato" pitchFamily="34" charset="0"/>
                <a:ea typeface="Lato" pitchFamily="34" charset="-122"/>
                <a:cs typeface="Lato" pitchFamily="34" charset="-120"/>
              </a:rPr>
              <a:t>This phase involves a thorough examination of the synthetic personal expense dataset (generated using the Faker library, as described in previous slides). We will identify and address any data quality issues, such as duplicates, missing values, and inconsistencies. Pandas' </a:t>
            </a:r>
            <a:r>
              <a:rPr lang="en-US" sz="1400" dirty="0">
                <a:solidFill>
                  <a:srgbClr val="4A4A45"/>
                </a:solidFill>
                <a:highlight>
                  <a:srgbClr val="E7E7E4"/>
                </a:highlight>
                <a:latin typeface="Consolas" pitchFamily="34" charset="0"/>
                <a:ea typeface="Consolas" pitchFamily="34" charset="-122"/>
                <a:cs typeface="Consolas" pitchFamily="34" charset="-120"/>
              </a:rPr>
              <a:t>df.describe()</a:t>
            </a:r>
            <a:r>
              <a:rPr lang="en-US" sz="1400" dirty="0">
                <a:solidFill>
                  <a:srgbClr val="4A4A45"/>
                </a:solidFill>
                <a:latin typeface="Lato" pitchFamily="34" charset="0"/>
                <a:ea typeface="Lato" pitchFamily="34" charset="-122"/>
                <a:cs typeface="Lato" pitchFamily="34" charset="-120"/>
              </a:rPr>
              <a:t> function will provide summary statistics (mean, median, standard deviation, minimum, and maximum values) for numerical data (transaction amounts and cashback). The 'Date' column will be converted to a datetime format to facilitate time-series analysis.</a:t>
            </a:r>
            <a:endParaRPr lang="en-US" sz="1400" dirty="0"/>
          </a:p>
        </p:txBody>
      </p:sp>
      <p:sp>
        <p:nvSpPr>
          <p:cNvPr id="4" name="Text 2"/>
          <p:cNvSpPr/>
          <p:nvPr/>
        </p:nvSpPr>
        <p:spPr>
          <a:xfrm>
            <a:off x="638056" y="2870597"/>
            <a:ext cx="7834551" cy="874752"/>
          </a:xfrm>
          <a:prstGeom prst="rect">
            <a:avLst/>
          </a:prstGeom>
          <a:noFill/>
          <a:ln/>
        </p:spPr>
        <p:txBody>
          <a:bodyPr wrap="square" lIns="0" tIns="0" rIns="0" bIns="0" rtlCol="0" anchor="t"/>
          <a:lstStyle/>
          <a:p>
            <a:pPr marL="342900" indent="-342900" algn="l">
              <a:lnSpc>
                <a:spcPts val="2250"/>
              </a:lnSpc>
              <a:buSzPct val="100000"/>
              <a:buFont typeface="+mj-lt"/>
              <a:buAutoNum type="arabicPeriod"/>
            </a:pPr>
            <a:r>
              <a:rPr lang="en-US" sz="1400" b="1" dirty="0">
                <a:solidFill>
                  <a:srgbClr val="4A4A45"/>
                </a:solidFill>
                <a:latin typeface="Lato" pitchFamily="34" charset="0"/>
                <a:ea typeface="Lato" pitchFamily="34" charset="-122"/>
                <a:cs typeface="Lato" pitchFamily="34" charset="-120"/>
              </a:rPr>
              <a:t>Analyze monthly spending patterns:</a:t>
            </a:r>
            <a:r>
              <a:rPr lang="en-US" sz="1400" dirty="0">
                <a:solidFill>
                  <a:srgbClr val="4A4A45"/>
                </a:solidFill>
                <a:latin typeface="Lato" pitchFamily="34" charset="0"/>
                <a:ea typeface="Lato" pitchFamily="34" charset="-122"/>
                <a:cs typeface="Lato" pitchFamily="34" charset="-120"/>
              </a:rPr>
              <a:t> A bar chart will visualize total spending per category, highlighting the highest and lowest spending categories ("Investment" having the highest and "Shopping" the lowest expenses).</a:t>
            </a:r>
            <a:endParaRPr lang="en-US" sz="1400" dirty="0"/>
          </a:p>
        </p:txBody>
      </p:sp>
      <p:sp>
        <p:nvSpPr>
          <p:cNvPr id="5" name="Text 3"/>
          <p:cNvSpPr/>
          <p:nvPr/>
        </p:nvSpPr>
        <p:spPr>
          <a:xfrm>
            <a:off x="638056" y="3809047"/>
            <a:ext cx="7834551" cy="583168"/>
          </a:xfrm>
          <a:prstGeom prst="rect">
            <a:avLst/>
          </a:prstGeom>
          <a:noFill/>
          <a:ln/>
        </p:spPr>
        <p:txBody>
          <a:bodyPr wrap="square" lIns="0" tIns="0" rIns="0" bIns="0" rtlCol="0" anchor="t"/>
          <a:lstStyle/>
          <a:p>
            <a:pPr marL="342900" indent="-342900" algn="l">
              <a:lnSpc>
                <a:spcPts val="2250"/>
              </a:lnSpc>
              <a:buSzPct val="100000"/>
              <a:buFont typeface="+mj-lt"/>
              <a:buAutoNum type="arabicPeriod" startAt="2"/>
            </a:pPr>
            <a:r>
              <a:rPr lang="en-US" sz="1400" b="1" dirty="0">
                <a:solidFill>
                  <a:srgbClr val="4A4A45"/>
                </a:solidFill>
                <a:latin typeface="Lato" pitchFamily="34" charset="0"/>
                <a:ea typeface="Lato" pitchFamily="34" charset="-122"/>
                <a:cs typeface="Lato" pitchFamily="34" charset="-120"/>
              </a:rPr>
              <a:t>Identify monthly spending trends:</a:t>
            </a:r>
            <a:r>
              <a:rPr lang="en-US" sz="1400" dirty="0">
                <a:solidFill>
                  <a:srgbClr val="4A4A45"/>
                </a:solidFill>
                <a:latin typeface="Lato" pitchFamily="34" charset="0"/>
                <a:ea typeface="Lato" pitchFamily="34" charset="-122"/>
                <a:cs typeface="Lato" pitchFamily="34" charset="-120"/>
              </a:rPr>
              <a:t> A line chart will illustrate total expenses over time, pinpointing the months with the highest ("May") and lowest ("August") spending.</a:t>
            </a:r>
            <a:endParaRPr lang="en-US" sz="1400" dirty="0"/>
          </a:p>
        </p:txBody>
      </p:sp>
      <p:sp>
        <p:nvSpPr>
          <p:cNvPr id="6" name="Text 4"/>
          <p:cNvSpPr/>
          <p:nvPr/>
        </p:nvSpPr>
        <p:spPr>
          <a:xfrm>
            <a:off x="638056" y="4455914"/>
            <a:ext cx="7834551" cy="583168"/>
          </a:xfrm>
          <a:prstGeom prst="rect">
            <a:avLst/>
          </a:prstGeom>
          <a:noFill/>
          <a:ln/>
        </p:spPr>
        <p:txBody>
          <a:bodyPr wrap="square" lIns="0" tIns="0" rIns="0" bIns="0" rtlCol="0" anchor="t"/>
          <a:lstStyle/>
          <a:p>
            <a:pPr marL="342900" indent="-342900" algn="l">
              <a:lnSpc>
                <a:spcPts val="2250"/>
              </a:lnSpc>
              <a:buSzPct val="100000"/>
              <a:buFont typeface="+mj-lt"/>
              <a:buAutoNum type="arabicPeriod" startAt="3"/>
            </a:pPr>
            <a:r>
              <a:rPr lang="en-US" sz="1400" b="1" dirty="0">
                <a:solidFill>
                  <a:srgbClr val="4A4A45"/>
                </a:solidFill>
                <a:latin typeface="Lato" pitchFamily="34" charset="0"/>
                <a:ea typeface="Lato" pitchFamily="34" charset="-122"/>
                <a:cs typeface="Lato" pitchFamily="34" charset="-120"/>
              </a:rPr>
              <a:t>Analyze transaction frequency by payment method:</a:t>
            </a:r>
            <a:r>
              <a:rPr lang="en-US" sz="1400" dirty="0">
                <a:solidFill>
                  <a:srgbClr val="4A4A45"/>
                </a:solidFill>
                <a:latin typeface="Lato" pitchFamily="34" charset="0"/>
                <a:ea typeface="Lato" pitchFamily="34" charset="-122"/>
                <a:cs typeface="Lato" pitchFamily="34" charset="-120"/>
              </a:rPr>
              <a:t> A bar chart will display the transaction count for each payment method, identifying the most frequently used methods.</a:t>
            </a:r>
            <a:endParaRPr lang="en-US" sz="1400" dirty="0"/>
          </a:p>
        </p:txBody>
      </p:sp>
      <p:sp>
        <p:nvSpPr>
          <p:cNvPr id="7" name="Text 5"/>
          <p:cNvSpPr/>
          <p:nvPr/>
        </p:nvSpPr>
        <p:spPr>
          <a:xfrm>
            <a:off x="638056" y="5102781"/>
            <a:ext cx="7834551" cy="874752"/>
          </a:xfrm>
          <a:prstGeom prst="rect">
            <a:avLst/>
          </a:prstGeom>
          <a:noFill/>
          <a:ln/>
        </p:spPr>
        <p:txBody>
          <a:bodyPr wrap="square" lIns="0" tIns="0" rIns="0" bIns="0" rtlCol="0" anchor="t"/>
          <a:lstStyle/>
          <a:p>
            <a:pPr marL="342900" indent="-342900" algn="l">
              <a:lnSpc>
                <a:spcPts val="2250"/>
              </a:lnSpc>
              <a:buSzPct val="100000"/>
              <a:buFont typeface="+mj-lt"/>
              <a:buAutoNum type="arabicPeriod" startAt="4"/>
            </a:pPr>
            <a:r>
              <a:rPr lang="en-US" sz="1400" b="1" dirty="0">
                <a:solidFill>
                  <a:srgbClr val="4A4A45"/>
                </a:solidFill>
                <a:latin typeface="Lato" pitchFamily="34" charset="0"/>
                <a:ea typeface="Lato" pitchFamily="34" charset="-122"/>
                <a:cs typeface="Lato" pitchFamily="34" charset="-120"/>
              </a:rPr>
              <a:t>Analyze spending by payment method:</a:t>
            </a:r>
            <a:r>
              <a:rPr lang="en-US" sz="1400" dirty="0">
                <a:solidFill>
                  <a:srgbClr val="4A4A45"/>
                </a:solidFill>
                <a:latin typeface="Lato" pitchFamily="34" charset="0"/>
                <a:ea typeface="Lato" pitchFamily="34" charset="-122"/>
                <a:cs typeface="Lato" pitchFamily="34" charset="-120"/>
              </a:rPr>
              <a:t> A bar chart will show the total spending for each payment method, revealing the highest ("Credit card") and lowest ("Debit card") spending methods.</a:t>
            </a:r>
            <a:endParaRPr lang="en-US" sz="1400" dirty="0"/>
          </a:p>
        </p:txBody>
      </p:sp>
      <p:sp>
        <p:nvSpPr>
          <p:cNvPr id="8" name="Text 6"/>
          <p:cNvSpPr/>
          <p:nvPr/>
        </p:nvSpPr>
        <p:spPr>
          <a:xfrm>
            <a:off x="638056" y="6041231"/>
            <a:ext cx="7834551" cy="583168"/>
          </a:xfrm>
          <a:prstGeom prst="rect">
            <a:avLst/>
          </a:prstGeom>
          <a:noFill/>
          <a:ln/>
        </p:spPr>
        <p:txBody>
          <a:bodyPr wrap="square" lIns="0" tIns="0" rIns="0" bIns="0" rtlCol="0" anchor="t"/>
          <a:lstStyle/>
          <a:p>
            <a:pPr marL="342900" indent="-342900" algn="l">
              <a:lnSpc>
                <a:spcPts val="2250"/>
              </a:lnSpc>
              <a:buSzPct val="100000"/>
              <a:buFont typeface="+mj-lt"/>
              <a:buAutoNum type="arabicPeriod" startAt="5"/>
            </a:pPr>
            <a:r>
              <a:rPr lang="en-US" sz="1400" b="1" dirty="0">
                <a:solidFill>
                  <a:srgbClr val="4A4A45"/>
                </a:solidFill>
                <a:latin typeface="Lato" pitchFamily="34" charset="0"/>
                <a:ea typeface="Lato" pitchFamily="34" charset="-122"/>
                <a:cs typeface="Lato" pitchFamily="34" charset="-120"/>
              </a:rPr>
              <a:t>Identify top 5 expense categories:</a:t>
            </a:r>
            <a:r>
              <a:rPr lang="en-US" sz="1400" dirty="0">
                <a:solidFill>
                  <a:srgbClr val="4A4A45"/>
                </a:solidFill>
                <a:latin typeface="Lato" pitchFamily="34" charset="0"/>
                <a:ea typeface="Lato" pitchFamily="34" charset="-122"/>
                <a:cs typeface="Lato" pitchFamily="34" charset="-120"/>
              </a:rPr>
              <a:t> A bar chart will present the top 5 most expensive expense categories.</a:t>
            </a:r>
            <a:endParaRPr lang="en-US" sz="1400" dirty="0"/>
          </a:p>
        </p:txBody>
      </p:sp>
      <p:pic>
        <p:nvPicPr>
          <p:cNvPr id="9" name="Image 0" descr="preencoded.png"/>
          <p:cNvPicPr>
            <a:picLocks noChangeAspect="1"/>
          </p:cNvPicPr>
          <p:nvPr/>
        </p:nvPicPr>
        <p:blipFill>
          <a:blip r:embed="rId3"/>
          <a:stretch>
            <a:fillRect/>
          </a:stretch>
        </p:blipFill>
        <p:spPr>
          <a:xfrm>
            <a:off x="8925044" y="3011924"/>
            <a:ext cx="4078605" cy="2156698"/>
          </a:xfrm>
          <a:prstGeom prst="rect">
            <a:avLst/>
          </a:prstGeom>
        </p:spPr>
      </p:pic>
      <p:pic>
        <p:nvPicPr>
          <p:cNvPr id="10" name="Image 1" descr="preencoded.png"/>
          <p:cNvPicPr>
            <a:picLocks noChangeAspect="1"/>
          </p:cNvPicPr>
          <p:nvPr/>
        </p:nvPicPr>
        <p:blipFill>
          <a:blip r:embed="rId4"/>
          <a:stretch>
            <a:fillRect/>
          </a:stretch>
        </p:blipFill>
        <p:spPr>
          <a:xfrm>
            <a:off x="9497616" y="5373648"/>
            <a:ext cx="3929658" cy="217229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sp>
        <p:nvSpPr>
          <p:cNvPr id="2" name="Text 0"/>
          <p:cNvSpPr/>
          <p:nvPr/>
        </p:nvSpPr>
        <p:spPr>
          <a:xfrm>
            <a:off x="603171" y="528280"/>
            <a:ext cx="4559856" cy="430768"/>
          </a:xfrm>
          <a:prstGeom prst="rect">
            <a:avLst/>
          </a:prstGeom>
          <a:noFill/>
          <a:ln/>
        </p:spPr>
        <p:txBody>
          <a:bodyPr wrap="none" lIns="0" tIns="0" rIns="0" bIns="0" rtlCol="0" anchor="t"/>
          <a:lstStyle/>
          <a:p>
            <a:pPr marL="0" indent="0">
              <a:lnSpc>
                <a:spcPts val="3350"/>
              </a:lnSpc>
              <a:buNone/>
            </a:pPr>
            <a:r>
              <a:rPr lang="en-US" sz="2700" b="1" dirty="0">
                <a:solidFill>
                  <a:srgbClr val="282824"/>
                </a:solidFill>
                <a:latin typeface="Lato Bold" pitchFamily="34" charset="0"/>
                <a:ea typeface="Lato Bold" pitchFamily="34" charset="-122"/>
                <a:cs typeface="Lato Bold" pitchFamily="34" charset="-120"/>
              </a:rPr>
              <a:t>Connecting Python to MySQL</a:t>
            </a:r>
            <a:endParaRPr lang="en-US" sz="2700" dirty="0"/>
          </a:p>
        </p:txBody>
      </p:sp>
      <p:sp>
        <p:nvSpPr>
          <p:cNvPr id="3" name="Text 1"/>
          <p:cNvSpPr/>
          <p:nvPr/>
        </p:nvSpPr>
        <p:spPr>
          <a:xfrm>
            <a:off x="603171" y="1213128"/>
            <a:ext cx="8024574" cy="551498"/>
          </a:xfrm>
          <a:prstGeom prst="rect">
            <a:avLst/>
          </a:prstGeom>
          <a:noFill/>
          <a:ln/>
        </p:spPr>
        <p:txBody>
          <a:bodyPr wrap="square" lIns="0" tIns="0" rIns="0" bIns="0" rtlCol="0" anchor="t"/>
          <a:lstStyle/>
          <a:p>
            <a:pPr marL="342900" indent="-342900" algn="l">
              <a:lnSpc>
                <a:spcPts val="2150"/>
              </a:lnSpc>
              <a:buSzPct val="100000"/>
              <a:buChar char="•"/>
            </a:pPr>
            <a:r>
              <a:rPr lang="en-US" sz="1350" b="1" dirty="0">
                <a:solidFill>
                  <a:srgbClr val="4A4A45"/>
                </a:solidFill>
                <a:latin typeface="Lato" pitchFamily="34" charset="0"/>
                <a:ea typeface="Lato" pitchFamily="34" charset="-122"/>
                <a:cs typeface="Lato" pitchFamily="34" charset="-120"/>
              </a:rPr>
              <a:t>Import the necessary library:</a:t>
            </a:r>
            <a:r>
              <a:rPr lang="en-US" sz="1350" dirty="0">
                <a:solidFill>
                  <a:srgbClr val="4A4A45"/>
                </a:solidFill>
                <a:latin typeface="Lato" pitchFamily="34" charset="0"/>
                <a:ea typeface="Lato" pitchFamily="34" charset="-122"/>
                <a:cs typeface="Lato" pitchFamily="34" charset="-120"/>
              </a:rPr>
              <a:t> Begin by importing the `pymysql` library, which provides the necessary functions to interact with MySQL databases from Python. Use the statement: </a:t>
            </a:r>
            <a:r>
              <a:rPr lang="en-US" sz="1350" dirty="0">
                <a:solidFill>
                  <a:srgbClr val="4A4A45"/>
                </a:solidFill>
                <a:highlight>
                  <a:srgbClr val="E7E7E4"/>
                </a:highlight>
                <a:latin typeface="Consolas" pitchFamily="34" charset="0"/>
                <a:ea typeface="Consolas" pitchFamily="34" charset="-122"/>
                <a:cs typeface="Consolas" pitchFamily="34" charset="-120"/>
              </a:rPr>
              <a:t>import pymysql</a:t>
            </a:r>
            <a:endParaRPr lang="en-US" sz="1350" dirty="0"/>
          </a:p>
        </p:txBody>
      </p:sp>
      <p:sp>
        <p:nvSpPr>
          <p:cNvPr id="4" name="Text 2"/>
          <p:cNvSpPr/>
          <p:nvPr/>
        </p:nvSpPr>
        <p:spPr>
          <a:xfrm>
            <a:off x="603171" y="1824871"/>
            <a:ext cx="8024574" cy="1102995"/>
          </a:xfrm>
          <a:prstGeom prst="rect">
            <a:avLst/>
          </a:prstGeom>
          <a:noFill/>
          <a:ln/>
        </p:spPr>
        <p:txBody>
          <a:bodyPr wrap="square" lIns="0" tIns="0" rIns="0" bIns="0" rtlCol="0" anchor="t"/>
          <a:lstStyle/>
          <a:p>
            <a:pPr marL="342900" indent="-342900" algn="l">
              <a:lnSpc>
                <a:spcPts val="2150"/>
              </a:lnSpc>
              <a:buSzPct val="100000"/>
              <a:buChar char="•"/>
            </a:pPr>
            <a:r>
              <a:rPr lang="en-US" sz="1350" b="1" dirty="0">
                <a:solidFill>
                  <a:srgbClr val="4A4A45"/>
                </a:solidFill>
                <a:latin typeface="Lato" pitchFamily="34" charset="0"/>
                <a:ea typeface="Lato" pitchFamily="34" charset="-122"/>
                <a:cs typeface="Lato" pitchFamily="34" charset="-120"/>
              </a:rPr>
              <a:t>Establish a database connection:</a:t>
            </a:r>
            <a:r>
              <a:rPr lang="en-US" sz="1350" dirty="0">
                <a:solidFill>
                  <a:srgbClr val="4A4A45"/>
                </a:solidFill>
                <a:latin typeface="Lato" pitchFamily="34" charset="0"/>
                <a:ea typeface="Lato" pitchFamily="34" charset="-122"/>
                <a:cs typeface="Lato" pitchFamily="34" charset="-120"/>
              </a:rPr>
              <a:t> Create a connection object using the `pymysql.connect()` method. This requires specifying connection parameters such as host, user, password, and database name. For example: </a:t>
            </a:r>
            <a:r>
              <a:rPr lang="en-US" sz="1350" dirty="0">
                <a:solidFill>
                  <a:srgbClr val="4A4A45"/>
                </a:solidFill>
                <a:highlight>
                  <a:srgbClr val="E7E7E4"/>
                </a:highlight>
                <a:latin typeface="Consolas" pitchFamily="34" charset="0"/>
                <a:ea typeface="Consolas" pitchFamily="34" charset="-122"/>
                <a:cs typeface="Consolas" pitchFamily="34" charset="-120"/>
              </a:rPr>
              <a:t>conn = pymysql.connect(host='your_host', user='your_user', password='your_password', database='your_database')</a:t>
            </a:r>
            <a:endParaRPr lang="en-US" sz="1350" dirty="0"/>
          </a:p>
        </p:txBody>
      </p:sp>
      <p:sp>
        <p:nvSpPr>
          <p:cNvPr id="5" name="Text 3"/>
          <p:cNvSpPr/>
          <p:nvPr/>
        </p:nvSpPr>
        <p:spPr>
          <a:xfrm>
            <a:off x="603171" y="2988112"/>
            <a:ext cx="8024574" cy="551498"/>
          </a:xfrm>
          <a:prstGeom prst="rect">
            <a:avLst/>
          </a:prstGeom>
          <a:noFill/>
          <a:ln/>
        </p:spPr>
        <p:txBody>
          <a:bodyPr wrap="square" lIns="0" tIns="0" rIns="0" bIns="0" rtlCol="0" anchor="t"/>
          <a:lstStyle/>
          <a:p>
            <a:pPr marL="342900" indent="-342900" algn="l">
              <a:lnSpc>
                <a:spcPts val="2150"/>
              </a:lnSpc>
              <a:buSzPct val="100000"/>
              <a:buChar char="•"/>
            </a:pPr>
            <a:r>
              <a:rPr lang="en-US" sz="1350" b="1" dirty="0">
                <a:solidFill>
                  <a:srgbClr val="4A4A45"/>
                </a:solidFill>
                <a:latin typeface="Lato" pitchFamily="34" charset="0"/>
                <a:ea typeface="Lato" pitchFamily="34" charset="-122"/>
                <a:cs typeface="Lato" pitchFamily="34" charset="-120"/>
              </a:rPr>
              <a:t>Create a cursor object:</a:t>
            </a:r>
            <a:r>
              <a:rPr lang="en-US" sz="1350" dirty="0">
                <a:solidFill>
                  <a:srgbClr val="4A4A45"/>
                </a:solidFill>
                <a:latin typeface="Lato" pitchFamily="34" charset="0"/>
                <a:ea typeface="Lato" pitchFamily="34" charset="-122"/>
                <a:cs typeface="Lato" pitchFamily="34" charset="-120"/>
              </a:rPr>
              <a:t> A cursor object allows you to execute SQL queries. Create one using: </a:t>
            </a:r>
            <a:r>
              <a:rPr lang="en-US" sz="1350" dirty="0">
                <a:solidFill>
                  <a:srgbClr val="4A4A45"/>
                </a:solidFill>
                <a:highlight>
                  <a:srgbClr val="E7E7E4"/>
                </a:highlight>
                <a:latin typeface="Consolas" pitchFamily="34" charset="0"/>
                <a:ea typeface="Consolas" pitchFamily="34" charset="-122"/>
                <a:cs typeface="Consolas" pitchFamily="34" charset="-120"/>
              </a:rPr>
              <a:t>cursor = conn.cursor()</a:t>
            </a:r>
            <a:endParaRPr lang="en-US" sz="1350" dirty="0"/>
          </a:p>
        </p:txBody>
      </p:sp>
      <p:sp>
        <p:nvSpPr>
          <p:cNvPr id="6" name="Text 4"/>
          <p:cNvSpPr/>
          <p:nvPr/>
        </p:nvSpPr>
        <p:spPr>
          <a:xfrm>
            <a:off x="603171" y="3599855"/>
            <a:ext cx="8024574" cy="551498"/>
          </a:xfrm>
          <a:prstGeom prst="rect">
            <a:avLst/>
          </a:prstGeom>
          <a:noFill/>
          <a:ln/>
        </p:spPr>
        <p:txBody>
          <a:bodyPr wrap="square" lIns="0" tIns="0" rIns="0" bIns="0" rtlCol="0" anchor="t"/>
          <a:lstStyle/>
          <a:p>
            <a:pPr marL="342900" indent="-342900" algn="l">
              <a:lnSpc>
                <a:spcPts val="2150"/>
              </a:lnSpc>
              <a:buSzPct val="100000"/>
              <a:buChar char="•"/>
            </a:pPr>
            <a:r>
              <a:rPr lang="en-US" sz="1350" b="1" dirty="0">
                <a:solidFill>
                  <a:srgbClr val="4A4A45"/>
                </a:solidFill>
                <a:latin typeface="Lato" pitchFamily="34" charset="0"/>
                <a:ea typeface="Lato" pitchFamily="34" charset="-122"/>
                <a:cs typeface="Lato" pitchFamily="34" charset="-120"/>
              </a:rPr>
              <a:t>Load CSV data into a Pandas DataFrame:</a:t>
            </a:r>
            <a:r>
              <a:rPr lang="en-US" sz="1350" dirty="0">
                <a:solidFill>
                  <a:srgbClr val="4A4A45"/>
                </a:solidFill>
                <a:latin typeface="Lato" pitchFamily="34" charset="0"/>
                <a:ea typeface="Lato" pitchFamily="34" charset="-122"/>
                <a:cs typeface="Lato" pitchFamily="34" charset="-120"/>
              </a:rPr>
              <a:t> Read your CSV data into a Pandas DataFrame using: </a:t>
            </a:r>
            <a:r>
              <a:rPr lang="en-US" sz="1350" dirty="0">
                <a:solidFill>
                  <a:srgbClr val="4A4A45"/>
                </a:solidFill>
                <a:highlight>
                  <a:srgbClr val="E7E7E4"/>
                </a:highlight>
                <a:latin typeface="Consolas" pitchFamily="34" charset="0"/>
                <a:ea typeface="Consolas" pitchFamily="34" charset="-122"/>
                <a:cs typeface="Consolas" pitchFamily="34" charset="-120"/>
              </a:rPr>
              <a:t>df = pd.read_csv('your_file.csv')</a:t>
            </a:r>
            <a:r>
              <a:rPr lang="en-US" sz="1350" dirty="0">
                <a:solidFill>
                  <a:srgbClr val="4A4A45"/>
                </a:solidFill>
                <a:latin typeface="Lato" pitchFamily="34" charset="0"/>
                <a:ea typeface="Lato" pitchFamily="34" charset="-122"/>
                <a:cs typeface="Lato" pitchFamily="34" charset="-120"/>
              </a:rPr>
              <a:t> Ensure the Pandas library is imported: </a:t>
            </a:r>
            <a:r>
              <a:rPr lang="en-US" sz="1350" dirty="0">
                <a:solidFill>
                  <a:srgbClr val="4A4A45"/>
                </a:solidFill>
                <a:highlight>
                  <a:srgbClr val="E7E7E4"/>
                </a:highlight>
                <a:latin typeface="Consolas" pitchFamily="34" charset="0"/>
                <a:ea typeface="Consolas" pitchFamily="34" charset="-122"/>
                <a:cs typeface="Consolas" pitchFamily="34" charset="-120"/>
              </a:rPr>
              <a:t>import pandas as pd</a:t>
            </a:r>
            <a:endParaRPr lang="en-US" sz="1350" dirty="0"/>
          </a:p>
        </p:txBody>
      </p:sp>
      <p:sp>
        <p:nvSpPr>
          <p:cNvPr id="7" name="Text 5"/>
          <p:cNvSpPr/>
          <p:nvPr/>
        </p:nvSpPr>
        <p:spPr>
          <a:xfrm>
            <a:off x="603171" y="4211598"/>
            <a:ext cx="8024574" cy="1654493"/>
          </a:xfrm>
          <a:prstGeom prst="rect">
            <a:avLst/>
          </a:prstGeom>
          <a:noFill/>
          <a:ln/>
        </p:spPr>
        <p:txBody>
          <a:bodyPr wrap="square" lIns="0" tIns="0" rIns="0" bIns="0" rtlCol="0" anchor="t"/>
          <a:lstStyle/>
          <a:p>
            <a:pPr marL="342900" indent="-342900" algn="l">
              <a:lnSpc>
                <a:spcPts val="2150"/>
              </a:lnSpc>
              <a:buSzPct val="100000"/>
              <a:buChar char="•"/>
            </a:pPr>
            <a:r>
              <a:rPr lang="en-US" sz="1350" b="1" dirty="0">
                <a:solidFill>
                  <a:srgbClr val="4A4A45"/>
                </a:solidFill>
                <a:latin typeface="Lato" pitchFamily="34" charset="0"/>
                <a:ea typeface="Lato" pitchFamily="34" charset="-122"/>
                <a:cs typeface="Lato" pitchFamily="34" charset="-120"/>
              </a:rPr>
              <a:t>Create a MySQL database and table:</a:t>
            </a:r>
            <a:r>
              <a:rPr lang="en-US" sz="1350" dirty="0">
                <a:solidFill>
                  <a:srgbClr val="4A4A45"/>
                </a:solidFill>
                <a:latin typeface="Lato" pitchFamily="34" charset="0"/>
                <a:ea typeface="Lato" pitchFamily="34" charset="-122"/>
                <a:cs typeface="Lato" pitchFamily="34" charset="-120"/>
              </a:rPr>
              <a:t> If the database and/or table don't exist, create them using SQL queries executed via the cursor. For example: </a:t>
            </a:r>
            <a:r>
              <a:rPr lang="en-US" sz="1350" dirty="0">
                <a:solidFill>
                  <a:srgbClr val="4A4A45"/>
                </a:solidFill>
                <a:highlight>
                  <a:srgbClr val="E7E7E4"/>
                </a:highlight>
                <a:latin typeface="Consolas" pitchFamily="34" charset="0"/>
                <a:ea typeface="Consolas" pitchFamily="34" charset="-122"/>
                <a:cs typeface="Consolas" pitchFamily="34" charset="-120"/>
              </a:rPr>
              <a:t>cursor.execute("CREATE DATABASE IF NOT EXISTS your_database") cursor.execute("USE your_database") cursor.execute(""" CREATE TABLE IF NOT EXISTS your_table ( id INT AUTO_INCREMENT PRIMARY KEY, column1 VARCHAR(255), column2 INT, column3 DATE ) """) </a:t>
            </a:r>
            <a:r>
              <a:rPr lang="en-US" sz="1350" dirty="0">
                <a:solidFill>
                  <a:srgbClr val="4A4A45"/>
                </a:solidFill>
                <a:latin typeface="Lato" pitchFamily="34" charset="0"/>
                <a:ea typeface="Lato" pitchFamily="34" charset="-122"/>
                <a:cs typeface="Lato" pitchFamily="34" charset="-120"/>
              </a:rPr>
              <a:t>Adapt the table schema (column names and data types) to match your CSV data.</a:t>
            </a:r>
            <a:endParaRPr lang="en-US" sz="1350" dirty="0"/>
          </a:p>
        </p:txBody>
      </p:sp>
      <p:sp>
        <p:nvSpPr>
          <p:cNvPr id="8" name="Text 6"/>
          <p:cNvSpPr/>
          <p:nvPr/>
        </p:nvSpPr>
        <p:spPr>
          <a:xfrm>
            <a:off x="603171" y="5926336"/>
            <a:ext cx="8024574" cy="1102995"/>
          </a:xfrm>
          <a:prstGeom prst="rect">
            <a:avLst/>
          </a:prstGeom>
          <a:noFill/>
          <a:ln/>
        </p:spPr>
        <p:txBody>
          <a:bodyPr wrap="square" lIns="0" tIns="0" rIns="0" bIns="0" rtlCol="0" anchor="t"/>
          <a:lstStyle/>
          <a:p>
            <a:pPr marL="342900" indent="-342900" algn="l">
              <a:lnSpc>
                <a:spcPts val="2150"/>
              </a:lnSpc>
              <a:buSzPct val="100000"/>
              <a:buChar char="•"/>
            </a:pPr>
            <a:r>
              <a:rPr lang="en-US" sz="1350" b="1" dirty="0">
                <a:solidFill>
                  <a:srgbClr val="4A4A45"/>
                </a:solidFill>
                <a:latin typeface="Lato" pitchFamily="34" charset="0"/>
                <a:ea typeface="Lato" pitchFamily="34" charset="-122"/>
                <a:cs typeface="Lato" pitchFamily="34" charset="-120"/>
              </a:rPr>
              <a:t>Insert data into the table:</a:t>
            </a:r>
            <a:r>
              <a:rPr lang="en-US" sz="1350" dirty="0">
                <a:solidFill>
                  <a:srgbClr val="4A4A45"/>
                </a:solidFill>
                <a:latin typeface="Lato" pitchFamily="34" charset="0"/>
                <a:ea typeface="Lato" pitchFamily="34" charset="-122"/>
                <a:cs typeface="Lato" pitchFamily="34" charset="-120"/>
              </a:rPr>
              <a:t> Iterate through the Pandas DataFrame and insert each row into the MySQL table using parameterized queries to prevent SQL injection vulnerabilities. For example: </a:t>
            </a:r>
            <a:r>
              <a:rPr lang="en-US" sz="1350" dirty="0">
                <a:solidFill>
                  <a:srgbClr val="4A4A45"/>
                </a:solidFill>
                <a:highlight>
                  <a:srgbClr val="E7E7E4"/>
                </a:highlight>
                <a:latin typeface="Consolas" pitchFamily="34" charset="0"/>
                <a:ea typeface="Consolas" pitchFamily="34" charset="-122"/>
                <a:cs typeface="Consolas" pitchFamily="34" charset="-120"/>
              </a:rPr>
              <a:t>for index, row in df.iterrows(): cursor.execute("INSERT INTO your_table (column1, column2, column3) VALUES (%s, %s, %s)", (row['column1'], row['column2'], row['column3'])) conn.commit()</a:t>
            </a:r>
            <a:endParaRPr lang="en-US" sz="1350" dirty="0"/>
          </a:p>
        </p:txBody>
      </p:sp>
      <p:sp>
        <p:nvSpPr>
          <p:cNvPr id="9" name="Text 7"/>
          <p:cNvSpPr/>
          <p:nvPr/>
        </p:nvSpPr>
        <p:spPr>
          <a:xfrm>
            <a:off x="603171" y="7365326"/>
            <a:ext cx="8024574" cy="551498"/>
          </a:xfrm>
          <a:prstGeom prst="rect">
            <a:avLst/>
          </a:prstGeom>
          <a:noFill/>
          <a:ln/>
        </p:spPr>
        <p:txBody>
          <a:bodyPr wrap="square" lIns="0" tIns="0" rIns="0" bIns="0" rtlCol="0" anchor="t"/>
          <a:lstStyle/>
          <a:p>
            <a:pPr marL="342900" indent="-342900" algn="l">
              <a:lnSpc>
                <a:spcPts val="2150"/>
              </a:lnSpc>
              <a:buSzPct val="100000"/>
              <a:buChar char="•"/>
            </a:pPr>
            <a:r>
              <a:rPr lang="en-US" sz="1350" b="1" dirty="0">
                <a:solidFill>
                  <a:srgbClr val="4A4A45"/>
                </a:solidFill>
                <a:latin typeface="Lato" pitchFamily="34" charset="0"/>
                <a:ea typeface="Lato" pitchFamily="34" charset="-122"/>
                <a:cs typeface="Lato" pitchFamily="34" charset="-120"/>
              </a:rPr>
              <a:t>Close the connection:</a:t>
            </a:r>
            <a:r>
              <a:rPr lang="en-US" sz="1350" dirty="0">
                <a:solidFill>
                  <a:srgbClr val="4A4A45"/>
                </a:solidFill>
                <a:latin typeface="Lato" pitchFamily="34" charset="0"/>
                <a:ea typeface="Lato" pitchFamily="34" charset="-122"/>
                <a:cs typeface="Lato" pitchFamily="34" charset="-120"/>
              </a:rPr>
              <a:t> After completing all operations, close the database connection using: </a:t>
            </a:r>
            <a:r>
              <a:rPr lang="en-US" sz="1350" dirty="0">
                <a:solidFill>
                  <a:srgbClr val="4A4A45"/>
                </a:solidFill>
                <a:highlight>
                  <a:srgbClr val="E7E7E4"/>
                </a:highlight>
                <a:latin typeface="Consolas" pitchFamily="34" charset="0"/>
                <a:ea typeface="Consolas" pitchFamily="34" charset="-122"/>
                <a:cs typeface="Consolas" pitchFamily="34" charset="-120"/>
              </a:rPr>
              <a:t>conn.close()</a:t>
            </a:r>
            <a:endParaRPr lang="en-US" sz="1350" dirty="0"/>
          </a:p>
        </p:txBody>
      </p:sp>
      <p:pic>
        <p:nvPicPr>
          <p:cNvPr id="10" name="Image 0" descr="preencoded.png"/>
          <p:cNvPicPr>
            <a:picLocks noChangeAspect="1"/>
          </p:cNvPicPr>
          <p:nvPr/>
        </p:nvPicPr>
        <p:blipFill>
          <a:blip r:embed="rId3"/>
          <a:stretch>
            <a:fillRect/>
          </a:stretch>
        </p:blipFill>
        <p:spPr>
          <a:xfrm>
            <a:off x="9055894" y="1346716"/>
            <a:ext cx="3783211" cy="2588419"/>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sp>
        <p:nvSpPr>
          <p:cNvPr id="2" name="Text 0"/>
          <p:cNvSpPr/>
          <p:nvPr/>
        </p:nvSpPr>
        <p:spPr>
          <a:xfrm>
            <a:off x="793790" y="2331482"/>
            <a:ext cx="7556421" cy="1133951"/>
          </a:xfrm>
          <a:prstGeom prst="rect">
            <a:avLst/>
          </a:prstGeom>
          <a:noFill/>
          <a:ln/>
        </p:spPr>
        <p:txBody>
          <a:bodyPr wrap="square" lIns="0" tIns="0" rIns="0" bIns="0" rtlCol="0" anchor="t"/>
          <a:lstStyle/>
          <a:p>
            <a:pPr marL="0" indent="0">
              <a:lnSpc>
                <a:spcPts val="4450"/>
              </a:lnSpc>
              <a:buNone/>
            </a:pPr>
            <a:r>
              <a:rPr lang="en-US" sz="3550" b="1" dirty="0">
                <a:solidFill>
                  <a:srgbClr val="282824"/>
                </a:solidFill>
                <a:latin typeface="Lato Bold" pitchFamily="34" charset="0"/>
                <a:ea typeface="Lato Bold" pitchFamily="34" charset="-122"/>
                <a:cs typeface="Lato Bold" pitchFamily="34" charset="-120"/>
              </a:rPr>
              <a:t>Alternative Method: Connecting Python to SQLite3</a:t>
            </a:r>
            <a:endParaRPr lang="en-US" sz="3550" dirty="0"/>
          </a:p>
        </p:txBody>
      </p:sp>
      <p:sp>
        <p:nvSpPr>
          <p:cNvPr id="3" name="Text 1"/>
          <p:cNvSpPr/>
          <p:nvPr/>
        </p:nvSpPr>
        <p:spPr>
          <a:xfrm>
            <a:off x="793790" y="3720584"/>
            <a:ext cx="7556421" cy="2177415"/>
          </a:xfrm>
          <a:prstGeom prst="rect">
            <a:avLst/>
          </a:prstGeom>
          <a:noFill/>
          <a:ln/>
        </p:spPr>
        <p:txBody>
          <a:bodyPr wrap="square" lIns="0" tIns="0" rIns="0" bIns="0" rtlCol="0" anchor="t"/>
          <a:lstStyle/>
          <a:p>
            <a:pPr marL="0" indent="0">
              <a:lnSpc>
                <a:spcPts val="2850"/>
              </a:lnSpc>
              <a:buNone/>
            </a:pPr>
            <a:r>
              <a:rPr lang="en-US" sz="1750" dirty="0">
                <a:solidFill>
                  <a:srgbClr val="4A4A45"/>
                </a:solidFill>
                <a:latin typeface="Lato" pitchFamily="34" charset="0"/>
                <a:ea typeface="Lato" pitchFamily="34" charset="-122"/>
                <a:cs typeface="Lato" pitchFamily="34" charset="-120"/>
              </a:rPr>
              <a:t>Due to deployment challenges with MySQL (incompatibilities and access issues within Streamlit), I switched to SQLite3 for successful deployment. This simplified the process, eliminating external database dependencies and reducing infrastructure complexity. The solution involved creating a local SQLite3 database, defining the table schema, inserting data via parameterized queries, and handling exceptions.</a:t>
            </a:r>
            <a:endParaRPr lang="en-US" sz="1750" dirty="0"/>
          </a:p>
        </p:txBody>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sp>
        <p:nvSpPr>
          <p:cNvPr id="2" name="Text 0"/>
          <p:cNvSpPr/>
          <p:nvPr/>
        </p:nvSpPr>
        <p:spPr>
          <a:xfrm>
            <a:off x="678180" y="614958"/>
            <a:ext cx="4844534" cy="605552"/>
          </a:xfrm>
          <a:prstGeom prst="rect">
            <a:avLst/>
          </a:prstGeom>
          <a:noFill/>
          <a:ln/>
        </p:spPr>
        <p:txBody>
          <a:bodyPr wrap="none" lIns="0" tIns="0" rIns="0" bIns="0" rtlCol="0" anchor="t"/>
          <a:lstStyle/>
          <a:p>
            <a:pPr marL="0" indent="0">
              <a:lnSpc>
                <a:spcPts val="4750"/>
              </a:lnSpc>
              <a:buNone/>
            </a:pPr>
            <a:r>
              <a:rPr lang="en-US" sz="3800" b="1" dirty="0">
                <a:solidFill>
                  <a:srgbClr val="282824"/>
                </a:solidFill>
                <a:latin typeface="Lato Bold" pitchFamily="34" charset="0"/>
                <a:ea typeface="Lato Bold" pitchFamily="34" charset="-122"/>
                <a:cs typeface="Lato Bold" pitchFamily="34" charset="-120"/>
              </a:rPr>
              <a:t>SQL Query</a:t>
            </a:r>
            <a:endParaRPr lang="en-US" sz="3800" dirty="0"/>
          </a:p>
        </p:txBody>
      </p:sp>
      <p:sp>
        <p:nvSpPr>
          <p:cNvPr id="3" name="Text 1"/>
          <p:cNvSpPr/>
          <p:nvPr/>
        </p:nvSpPr>
        <p:spPr>
          <a:xfrm>
            <a:off x="678180" y="1685449"/>
            <a:ext cx="6400681" cy="620078"/>
          </a:xfrm>
          <a:prstGeom prst="rect">
            <a:avLst/>
          </a:prstGeom>
          <a:noFill/>
          <a:ln/>
        </p:spPr>
        <p:txBody>
          <a:bodyPr wrap="square" lIns="0" tIns="0" rIns="0" bIns="0" rtlCol="0" anchor="t"/>
          <a:lstStyle/>
          <a:p>
            <a:pPr marL="0" indent="0">
              <a:lnSpc>
                <a:spcPts val="2400"/>
              </a:lnSpc>
              <a:buNone/>
            </a:pPr>
            <a:r>
              <a:rPr lang="en-US" sz="1500" dirty="0">
                <a:solidFill>
                  <a:srgbClr val="4A4A45"/>
                </a:solidFill>
                <a:latin typeface="Lato" pitchFamily="34" charset="0"/>
                <a:ea typeface="Lato" pitchFamily="34" charset="-122"/>
                <a:cs typeface="Lato" pitchFamily="34" charset="-120"/>
              </a:rPr>
              <a:t>The data analysis leveraged multiple SQL queries executed against the MySQL database. Key analytical queries included:</a:t>
            </a:r>
            <a:endParaRPr lang="en-US" sz="1500" dirty="0"/>
          </a:p>
        </p:txBody>
      </p:sp>
      <p:sp>
        <p:nvSpPr>
          <p:cNvPr id="4" name="Text 2"/>
          <p:cNvSpPr/>
          <p:nvPr/>
        </p:nvSpPr>
        <p:spPr>
          <a:xfrm>
            <a:off x="678180" y="2479834"/>
            <a:ext cx="6400681" cy="1860233"/>
          </a:xfrm>
          <a:prstGeom prst="rect">
            <a:avLst/>
          </a:prstGeom>
          <a:noFill/>
          <a:ln/>
        </p:spPr>
        <p:txBody>
          <a:bodyPr wrap="square" lIns="0" tIns="0" rIns="0" bIns="0" rtlCol="0" anchor="t"/>
          <a:lstStyle/>
          <a:p>
            <a:pPr marL="342900" indent="-342900" algn="l">
              <a:lnSpc>
                <a:spcPts val="2400"/>
              </a:lnSpc>
              <a:buSzPct val="100000"/>
              <a:buFont typeface="+mj-lt"/>
              <a:buAutoNum type="arabicPeriod"/>
            </a:pPr>
            <a:r>
              <a:rPr lang="en-US" sz="1500" dirty="0">
                <a:solidFill>
                  <a:srgbClr val="4A4A45"/>
                </a:solidFill>
                <a:latin typeface="Lato" pitchFamily="34" charset="0"/>
                <a:ea typeface="Lato" pitchFamily="34" charset="-122"/>
                <a:cs typeface="Lato" pitchFamily="34" charset="-120"/>
              </a:rPr>
              <a:t>SELECT Category, SUM(Amount) AS Total_spent, AVG(Amount) AS Avg_spent, MAX(Amount) AS Max_spent, MIN(Amount) AS Min_spent FROM Expense_tb GROUP BY Category ORDER BY Total_spent, Avg_spent, Max_spent, Min_spent; (Analyzing spending patterns by calculating total, average, minimum, and maximum expenditures per category)</a:t>
            </a:r>
            <a:endParaRPr lang="en-US" sz="1500" dirty="0"/>
          </a:p>
        </p:txBody>
      </p:sp>
      <p:sp>
        <p:nvSpPr>
          <p:cNvPr id="5" name="Text 3"/>
          <p:cNvSpPr/>
          <p:nvPr/>
        </p:nvSpPr>
        <p:spPr>
          <a:xfrm>
            <a:off x="678180" y="4407813"/>
            <a:ext cx="6400681" cy="930116"/>
          </a:xfrm>
          <a:prstGeom prst="rect">
            <a:avLst/>
          </a:prstGeom>
          <a:noFill/>
          <a:ln/>
        </p:spPr>
        <p:txBody>
          <a:bodyPr wrap="square" lIns="0" tIns="0" rIns="0" bIns="0" rtlCol="0" anchor="t"/>
          <a:lstStyle/>
          <a:p>
            <a:pPr marL="342900" indent="-342900" algn="l">
              <a:lnSpc>
                <a:spcPts val="2400"/>
              </a:lnSpc>
              <a:buSzPct val="100000"/>
              <a:buFont typeface="+mj-lt"/>
              <a:buAutoNum type="arabicPeriod" startAt="2"/>
            </a:pPr>
            <a:r>
              <a:rPr lang="en-US" sz="1500" dirty="0">
                <a:solidFill>
                  <a:srgbClr val="4A4A45"/>
                </a:solidFill>
                <a:latin typeface="Lato" pitchFamily="34" charset="0"/>
                <a:ea typeface="Lato" pitchFamily="34" charset="-122"/>
                <a:cs typeface="Lato" pitchFamily="34" charset="-120"/>
              </a:rPr>
              <a:t>SELECT Category, COUNT(*) AS Total_trans FROM Expense_tb GROUP BY Category ORDER BY Total_trans DESC; (Determining transaction frequency across different expense categories)</a:t>
            </a:r>
            <a:endParaRPr lang="en-US" sz="1500" dirty="0"/>
          </a:p>
        </p:txBody>
      </p:sp>
      <p:sp>
        <p:nvSpPr>
          <p:cNvPr id="6" name="Text 4"/>
          <p:cNvSpPr/>
          <p:nvPr/>
        </p:nvSpPr>
        <p:spPr>
          <a:xfrm>
            <a:off x="678180" y="5405676"/>
            <a:ext cx="6400681" cy="620078"/>
          </a:xfrm>
          <a:prstGeom prst="rect">
            <a:avLst/>
          </a:prstGeom>
          <a:noFill/>
          <a:ln/>
        </p:spPr>
        <p:txBody>
          <a:bodyPr wrap="square" lIns="0" tIns="0" rIns="0" bIns="0" rtlCol="0" anchor="t"/>
          <a:lstStyle/>
          <a:p>
            <a:pPr marL="342900" indent="-342900" algn="l">
              <a:lnSpc>
                <a:spcPts val="2400"/>
              </a:lnSpc>
              <a:buSzPct val="100000"/>
              <a:buFont typeface="+mj-lt"/>
              <a:buAutoNum type="arabicPeriod" startAt="3"/>
            </a:pPr>
            <a:r>
              <a:rPr lang="en-US" sz="1500" dirty="0">
                <a:solidFill>
                  <a:srgbClr val="4A4A45"/>
                </a:solidFill>
                <a:latin typeface="Lato" pitchFamily="34" charset="0"/>
                <a:ea typeface="Lato" pitchFamily="34" charset="-122"/>
                <a:cs typeface="Lato" pitchFamily="34" charset="-120"/>
              </a:rPr>
              <a:t>SELECT SUM(Amount) AS Total_Expense FROM Expense_tb; (Computing overall total expenses)</a:t>
            </a:r>
            <a:endParaRPr lang="en-US" sz="1500" dirty="0"/>
          </a:p>
        </p:txBody>
      </p:sp>
      <p:sp>
        <p:nvSpPr>
          <p:cNvPr id="7" name="Text 5"/>
          <p:cNvSpPr/>
          <p:nvPr/>
        </p:nvSpPr>
        <p:spPr>
          <a:xfrm>
            <a:off x="678180" y="6200061"/>
            <a:ext cx="6400681" cy="1240155"/>
          </a:xfrm>
          <a:prstGeom prst="rect">
            <a:avLst/>
          </a:prstGeom>
          <a:noFill/>
          <a:ln/>
        </p:spPr>
        <p:txBody>
          <a:bodyPr wrap="square" lIns="0" tIns="0" rIns="0" bIns="0" rtlCol="0" anchor="t"/>
          <a:lstStyle/>
          <a:p>
            <a:pPr marL="0" indent="0">
              <a:lnSpc>
                <a:spcPts val="2400"/>
              </a:lnSpc>
              <a:buNone/>
            </a:pPr>
            <a:r>
              <a:rPr lang="en-US" sz="1500" dirty="0">
                <a:solidFill>
                  <a:srgbClr val="4A4A45"/>
                </a:solidFill>
                <a:latin typeface="Lato" pitchFamily="34" charset="0"/>
                <a:ea typeface="Lato" pitchFamily="34" charset="-122"/>
                <a:cs typeface="Lato" pitchFamily="34" charset="-120"/>
              </a:rPr>
              <a:t>These queries, along with an additional 17 analytical queries, formed a comprehensive approach to addressing 11-15 key project questions. The query results provided the critical foundation for subsequent data visualizations and statistical analysis.</a:t>
            </a:r>
            <a:endParaRPr lang="en-US" sz="1500" dirty="0"/>
          </a:p>
        </p:txBody>
      </p:sp>
      <p:pic>
        <p:nvPicPr>
          <p:cNvPr id="8" name="Image 0" descr="preencoded.png"/>
          <p:cNvPicPr>
            <a:picLocks noChangeAspect="1"/>
          </p:cNvPicPr>
          <p:nvPr/>
        </p:nvPicPr>
        <p:blipFill>
          <a:blip r:embed="rId3"/>
          <a:stretch>
            <a:fillRect/>
          </a:stretch>
        </p:blipFill>
        <p:spPr>
          <a:xfrm>
            <a:off x="7559159" y="1729145"/>
            <a:ext cx="5468183" cy="3741301"/>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8440614" y="0"/>
            <a:ext cx="6189785" cy="8229600"/>
          </a:xfrm>
          <a:prstGeom prst="rect">
            <a:avLst/>
          </a:prstGeom>
        </p:spPr>
      </p:pic>
      <p:sp>
        <p:nvSpPr>
          <p:cNvPr id="4" name="Text 0"/>
          <p:cNvSpPr/>
          <p:nvPr/>
        </p:nvSpPr>
        <p:spPr>
          <a:xfrm>
            <a:off x="793790" y="1084183"/>
            <a:ext cx="5670590" cy="708779"/>
          </a:xfrm>
          <a:prstGeom prst="rect">
            <a:avLst/>
          </a:prstGeom>
          <a:noFill/>
          <a:ln/>
        </p:spPr>
        <p:txBody>
          <a:bodyPr wrap="none" lIns="0" tIns="0" rIns="0" bIns="0" rtlCol="0" anchor="t"/>
          <a:lstStyle/>
          <a:p>
            <a:pPr marL="0" indent="0">
              <a:lnSpc>
                <a:spcPts val="5550"/>
              </a:lnSpc>
              <a:buNone/>
            </a:pPr>
            <a:r>
              <a:rPr lang="en-US" sz="4450" b="1" dirty="0">
                <a:solidFill>
                  <a:srgbClr val="282824"/>
                </a:solidFill>
                <a:latin typeface="Lato Bold" pitchFamily="34" charset="0"/>
                <a:ea typeface="Lato Bold" pitchFamily="34" charset="-122"/>
                <a:cs typeface="Lato Bold" pitchFamily="34" charset="-120"/>
              </a:rPr>
              <a:t>Streamlit App</a:t>
            </a:r>
            <a:endParaRPr lang="en-US" sz="4450" dirty="0"/>
          </a:p>
        </p:txBody>
      </p:sp>
      <p:sp>
        <p:nvSpPr>
          <p:cNvPr id="5" name="Text 1"/>
          <p:cNvSpPr/>
          <p:nvPr/>
        </p:nvSpPr>
        <p:spPr>
          <a:xfrm>
            <a:off x="793790" y="2133124"/>
            <a:ext cx="7556421" cy="1088708"/>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4A4A45"/>
                </a:solidFill>
                <a:latin typeface="Lato" pitchFamily="34" charset="0"/>
                <a:ea typeface="Lato" pitchFamily="34" charset="-122"/>
                <a:cs typeface="Lato" pitchFamily="34" charset="-120"/>
              </a:rPr>
              <a:t>An interactive web application that transforms personal expense data into actionable financial insights through dynamic, data-driven visualizations.</a:t>
            </a:r>
            <a:endParaRPr lang="en-US" sz="1750" dirty="0"/>
          </a:p>
        </p:txBody>
      </p:sp>
      <p:sp>
        <p:nvSpPr>
          <p:cNvPr id="6" name="Text 2"/>
          <p:cNvSpPr/>
          <p:nvPr/>
        </p:nvSpPr>
        <p:spPr>
          <a:xfrm>
            <a:off x="793790" y="3301127"/>
            <a:ext cx="7556421" cy="1088708"/>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4A4A45"/>
                </a:solidFill>
                <a:latin typeface="Lato" pitchFamily="34" charset="0"/>
                <a:ea typeface="Lato" pitchFamily="34" charset="-122"/>
                <a:cs typeface="Lato" pitchFamily="34" charset="-120"/>
              </a:rPr>
              <a:t>Provides real-time analytics including category-based expense breakdowns, spending trend analysis, and complex financial information into clear, meaningful metrics.</a:t>
            </a:r>
            <a:endParaRPr lang="en-US" sz="1750" dirty="0"/>
          </a:p>
        </p:txBody>
      </p:sp>
      <p:sp>
        <p:nvSpPr>
          <p:cNvPr id="7" name="Text 3"/>
          <p:cNvSpPr/>
          <p:nvPr/>
        </p:nvSpPr>
        <p:spPr>
          <a:xfrm>
            <a:off x="793790" y="4469130"/>
            <a:ext cx="7556421" cy="1088708"/>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4A4A45"/>
                </a:solidFill>
                <a:latin typeface="Lato" pitchFamily="34" charset="0"/>
                <a:ea typeface="Lato" pitchFamily="34" charset="-122"/>
                <a:cs typeface="Lato" pitchFamily="34" charset="-120"/>
              </a:rPr>
              <a:t>Dynamically generates visualizations using SQL queries, enabling users to instantly understand total expenses, spending patterns, and transaction frequencies.</a:t>
            </a:r>
            <a:endParaRPr lang="en-US" sz="1750" dirty="0"/>
          </a:p>
        </p:txBody>
      </p:sp>
      <p:sp>
        <p:nvSpPr>
          <p:cNvPr id="8" name="Text 4"/>
          <p:cNvSpPr/>
          <p:nvPr/>
        </p:nvSpPr>
        <p:spPr>
          <a:xfrm>
            <a:off x="793790" y="5812988"/>
            <a:ext cx="7556421" cy="453509"/>
          </a:xfrm>
          <a:prstGeom prst="rect">
            <a:avLst/>
          </a:prstGeom>
          <a:noFill/>
          <a:ln/>
        </p:spPr>
        <p:txBody>
          <a:bodyPr wrap="none" lIns="0" tIns="0" rIns="0" bIns="0" rtlCol="0" anchor="t"/>
          <a:lstStyle/>
          <a:p>
            <a:pPr marL="0" indent="0" algn="l">
              <a:lnSpc>
                <a:spcPts val="3550"/>
              </a:lnSpc>
              <a:buNone/>
            </a:pPr>
            <a:r>
              <a:rPr lang="en-US" sz="2200" b="1" dirty="0">
                <a:solidFill>
                  <a:srgbClr val="4A4A45"/>
                </a:solidFill>
                <a:latin typeface="Lato" pitchFamily="34" charset="0"/>
                <a:ea typeface="Lato" pitchFamily="34" charset="-122"/>
                <a:cs typeface="Lato" pitchFamily="34" charset="-120"/>
              </a:rPr>
              <a:t>App Link:</a:t>
            </a:r>
            <a:endParaRPr lang="en-US" sz="2200" dirty="0"/>
          </a:p>
        </p:txBody>
      </p:sp>
      <p:pic>
        <p:nvPicPr>
          <p:cNvPr id="9" name="Image 2" descr="preencoded.png">
            <a:hlinkClick r:id="rId4"/>
          </p:cNvPr>
          <p:cNvPicPr>
            <a:picLocks noChangeAspect="1"/>
          </p:cNvPicPr>
          <p:nvPr/>
        </p:nvPicPr>
        <p:blipFill>
          <a:blip r:embed="rId5"/>
          <a:stretch>
            <a:fillRect/>
          </a:stretch>
        </p:blipFill>
        <p:spPr>
          <a:xfrm>
            <a:off x="793790" y="6521648"/>
            <a:ext cx="1469231" cy="623768"/>
          </a:xfrm>
          <a:prstGeom prst="rect">
            <a:avLst/>
          </a:prstGeom>
        </p:spPr>
      </p:pic>
      <p:pic>
        <p:nvPicPr>
          <p:cNvPr id="11" name="Picture 10">
            <a:extLst>
              <a:ext uri="{FF2B5EF4-FFF2-40B4-BE49-F238E27FC236}">
                <a16:creationId xmlns:a16="http://schemas.microsoft.com/office/drawing/2014/main" id="{94556733-D170-C902-2858-13AB850BDF0C}"/>
              </a:ext>
            </a:extLst>
          </p:cNvPr>
          <p:cNvPicPr>
            <a:picLocks noChangeAspect="1"/>
          </p:cNvPicPr>
          <p:nvPr/>
        </p:nvPicPr>
        <p:blipFill>
          <a:blip r:embed="rId6"/>
          <a:stretch>
            <a:fillRect/>
          </a:stretch>
        </p:blipFill>
        <p:spPr>
          <a:xfrm>
            <a:off x="8440613" y="583488"/>
            <a:ext cx="6189785" cy="3261993"/>
          </a:xfrm>
          <a:prstGeom prst="rect">
            <a:avLst/>
          </a:prstGeom>
        </p:spPr>
      </p:pic>
      <p:pic>
        <p:nvPicPr>
          <p:cNvPr id="13" name="Picture 12">
            <a:extLst>
              <a:ext uri="{FF2B5EF4-FFF2-40B4-BE49-F238E27FC236}">
                <a16:creationId xmlns:a16="http://schemas.microsoft.com/office/drawing/2014/main" id="{31684B4E-1B5E-2D85-91FF-A778DEF5E003}"/>
              </a:ext>
            </a:extLst>
          </p:cNvPr>
          <p:cNvPicPr>
            <a:picLocks noChangeAspect="1"/>
          </p:cNvPicPr>
          <p:nvPr/>
        </p:nvPicPr>
        <p:blipFill>
          <a:blip r:embed="rId7"/>
          <a:stretch>
            <a:fillRect/>
          </a:stretch>
        </p:blipFill>
        <p:spPr>
          <a:xfrm>
            <a:off x="8440614" y="4192201"/>
            <a:ext cx="6189784" cy="258948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37354" y="582692"/>
            <a:ext cx="7669292" cy="1316831"/>
          </a:xfrm>
          <a:prstGeom prst="rect">
            <a:avLst/>
          </a:prstGeom>
          <a:noFill/>
          <a:ln/>
        </p:spPr>
        <p:txBody>
          <a:bodyPr wrap="square" lIns="0" tIns="0" rIns="0" bIns="0" rtlCol="0" anchor="t"/>
          <a:lstStyle/>
          <a:p>
            <a:pPr marL="0" indent="0">
              <a:lnSpc>
                <a:spcPts val="5150"/>
              </a:lnSpc>
              <a:buNone/>
            </a:pPr>
            <a:r>
              <a:rPr lang="en-US" sz="4100" b="1" dirty="0">
                <a:solidFill>
                  <a:srgbClr val="282824"/>
                </a:solidFill>
                <a:latin typeface="Lato Bold" pitchFamily="34" charset="0"/>
                <a:ea typeface="Lato Bold" pitchFamily="34" charset="-122"/>
                <a:cs typeface="Lato Bold" pitchFamily="34" charset="-120"/>
              </a:rPr>
              <a:t>Project Insights and Key Learnings</a:t>
            </a:r>
            <a:endParaRPr lang="en-US" sz="4100" dirty="0"/>
          </a:p>
        </p:txBody>
      </p:sp>
      <p:sp>
        <p:nvSpPr>
          <p:cNvPr id="4" name="Text 1"/>
          <p:cNvSpPr/>
          <p:nvPr/>
        </p:nvSpPr>
        <p:spPr>
          <a:xfrm>
            <a:off x="737354" y="2215515"/>
            <a:ext cx="7669292" cy="1011555"/>
          </a:xfrm>
          <a:prstGeom prst="rect">
            <a:avLst/>
          </a:prstGeom>
          <a:noFill/>
          <a:ln/>
        </p:spPr>
        <p:txBody>
          <a:bodyPr wrap="square" lIns="0" tIns="0" rIns="0" bIns="0" rtlCol="0" anchor="t"/>
          <a:lstStyle/>
          <a:p>
            <a:pPr marL="0" indent="0">
              <a:lnSpc>
                <a:spcPts val="2650"/>
              </a:lnSpc>
              <a:buNone/>
            </a:pPr>
            <a:r>
              <a:rPr lang="en-US" sz="1650" dirty="0">
                <a:solidFill>
                  <a:srgbClr val="4A4A45"/>
                </a:solidFill>
                <a:latin typeface="Lato" pitchFamily="34" charset="0"/>
                <a:ea typeface="Lato" pitchFamily="34" charset="-122"/>
                <a:cs typeface="Lato" pitchFamily="34" charset="-120"/>
              </a:rPr>
              <a:t>Throughout this project, I gained comprehensive skills in dataset generation using the Faker library, including creating multiple CSV files and consolidating them into a single, unified dataset.</a:t>
            </a:r>
            <a:endParaRPr lang="en-US" sz="1650" dirty="0"/>
          </a:p>
        </p:txBody>
      </p:sp>
      <p:sp>
        <p:nvSpPr>
          <p:cNvPr id="5" name="Text 2"/>
          <p:cNvSpPr/>
          <p:nvPr/>
        </p:nvSpPr>
        <p:spPr>
          <a:xfrm>
            <a:off x="737354" y="3464004"/>
            <a:ext cx="7669292" cy="1011555"/>
          </a:xfrm>
          <a:prstGeom prst="rect">
            <a:avLst/>
          </a:prstGeom>
          <a:noFill/>
          <a:ln/>
        </p:spPr>
        <p:txBody>
          <a:bodyPr wrap="square" lIns="0" tIns="0" rIns="0" bIns="0" rtlCol="0" anchor="t"/>
          <a:lstStyle/>
          <a:p>
            <a:pPr marL="0" indent="0">
              <a:lnSpc>
                <a:spcPts val="2650"/>
              </a:lnSpc>
              <a:buNone/>
            </a:pPr>
            <a:r>
              <a:rPr lang="en-US" sz="1650" dirty="0">
                <a:solidFill>
                  <a:srgbClr val="4A4A45"/>
                </a:solidFill>
                <a:latin typeface="Lato" pitchFamily="34" charset="0"/>
                <a:ea typeface="Lato" pitchFamily="34" charset="-122"/>
                <a:cs typeface="Lato" pitchFamily="34" charset="-120"/>
              </a:rPr>
              <a:t>I learned advanced Exploratory Data Analysis (EDA) techniques for examining data from multiple perspectives, including robust methods for identifying duplicates, null values, and missing data, and strategies for dataset modification and cleaning.</a:t>
            </a:r>
            <a:endParaRPr lang="en-US" sz="1650" dirty="0"/>
          </a:p>
        </p:txBody>
      </p:sp>
      <p:sp>
        <p:nvSpPr>
          <p:cNvPr id="6" name="Text 3"/>
          <p:cNvSpPr/>
          <p:nvPr/>
        </p:nvSpPr>
        <p:spPr>
          <a:xfrm>
            <a:off x="737354" y="4712494"/>
            <a:ext cx="7669292" cy="1685925"/>
          </a:xfrm>
          <a:prstGeom prst="rect">
            <a:avLst/>
          </a:prstGeom>
          <a:noFill/>
          <a:ln/>
        </p:spPr>
        <p:txBody>
          <a:bodyPr wrap="square" lIns="0" tIns="0" rIns="0" bIns="0" rtlCol="0" anchor="t"/>
          <a:lstStyle/>
          <a:p>
            <a:pPr marL="0" indent="0">
              <a:lnSpc>
                <a:spcPts val="2650"/>
              </a:lnSpc>
              <a:buNone/>
            </a:pPr>
            <a:r>
              <a:rPr lang="en-US" sz="1650" dirty="0">
                <a:solidFill>
                  <a:srgbClr val="4A4A45"/>
                </a:solidFill>
                <a:latin typeface="Lato" pitchFamily="34" charset="0"/>
                <a:ea typeface="Lato" pitchFamily="34" charset="-122"/>
                <a:cs typeface="Lato" pitchFamily="34" charset="-120"/>
              </a:rPr>
              <a:t>The project demonstrated proficiency in database connectivity using Python, specifically connecting to MySQL and SQLite3 databases. I developed skills in crafting complex SQL queries to analyze expense data, including breakdown analysis, identifying highest and lowest expense categories, and generating insights for potential financial optimization.</a:t>
            </a:r>
            <a:endParaRPr lang="en-US" sz="1650" dirty="0"/>
          </a:p>
        </p:txBody>
      </p:sp>
      <p:sp>
        <p:nvSpPr>
          <p:cNvPr id="7" name="Text 4"/>
          <p:cNvSpPr/>
          <p:nvPr/>
        </p:nvSpPr>
        <p:spPr>
          <a:xfrm>
            <a:off x="737354" y="6635353"/>
            <a:ext cx="7669292" cy="1011555"/>
          </a:xfrm>
          <a:prstGeom prst="rect">
            <a:avLst/>
          </a:prstGeom>
          <a:noFill/>
          <a:ln/>
        </p:spPr>
        <p:txBody>
          <a:bodyPr wrap="square" lIns="0" tIns="0" rIns="0" bIns="0" rtlCol="0" anchor="t"/>
          <a:lstStyle/>
          <a:p>
            <a:pPr marL="0" indent="0">
              <a:lnSpc>
                <a:spcPts val="2650"/>
              </a:lnSpc>
              <a:buNone/>
            </a:pPr>
            <a:r>
              <a:rPr lang="en-US" sz="1650" dirty="0">
                <a:solidFill>
                  <a:srgbClr val="4A4A45"/>
                </a:solidFill>
                <a:latin typeface="Lato" pitchFamily="34" charset="0"/>
                <a:ea typeface="Lato" pitchFamily="34" charset="-122"/>
                <a:cs typeface="Lato" pitchFamily="34" charset="-120"/>
              </a:rPr>
              <a:t>Finally, I leveraged Streamlit to create an interactive, user-friendly application that connects databases, executes SQL queries, and visualizes complex financial data in an accessible, engaging format.</a:t>
            </a:r>
            <a:endParaRPr lang="en-US" sz="165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3570446"/>
            <a:ext cx="7556421" cy="1088708"/>
          </a:xfrm>
          <a:prstGeom prst="rect">
            <a:avLst/>
          </a:prstGeom>
          <a:noFill/>
          <a:ln/>
        </p:spPr>
        <p:txBody>
          <a:bodyPr wrap="square" lIns="0" tIns="0" rIns="0" bIns="0" rtlCol="0" anchor="t"/>
          <a:lstStyle/>
          <a:p>
            <a:pPr marL="0" indent="0">
              <a:lnSpc>
                <a:spcPts val="2850"/>
              </a:lnSpc>
              <a:buNone/>
            </a:pPr>
            <a:r>
              <a:rPr lang="en-US" sz="1750" dirty="0">
                <a:solidFill>
                  <a:srgbClr val="4A4A45"/>
                </a:solidFill>
                <a:latin typeface="Lato" pitchFamily="34" charset="0"/>
                <a:ea typeface="Lato" pitchFamily="34" charset="-122"/>
                <a:cs typeface="Lato" pitchFamily="34" charset="-120"/>
              </a:rPr>
              <a:t>Thank you for this opportunity. This project has been an invaluable learning experience that has significantly expanded my skills and knowledge in data analysis, programming, and financial insights.</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2539960"/>
            <a:ext cx="5670590" cy="708779"/>
          </a:xfrm>
          <a:prstGeom prst="rect">
            <a:avLst/>
          </a:prstGeom>
          <a:noFill/>
          <a:ln/>
        </p:spPr>
        <p:txBody>
          <a:bodyPr wrap="none" lIns="0" tIns="0" rIns="0" bIns="0" rtlCol="0" anchor="t"/>
          <a:lstStyle/>
          <a:p>
            <a:pPr marL="0" indent="0">
              <a:lnSpc>
                <a:spcPts val="5550"/>
              </a:lnSpc>
              <a:buNone/>
            </a:pPr>
            <a:r>
              <a:rPr lang="en-US" sz="4450" b="1" dirty="0">
                <a:solidFill>
                  <a:srgbClr val="282824"/>
                </a:solidFill>
                <a:latin typeface="Lato Bold" pitchFamily="34" charset="0"/>
                <a:ea typeface="Lato Bold" pitchFamily="34" charset="-122"/>
                <a:cs typeface="Lato Bold" pitchFamily="34" charset="-120"/>
              </a:rPr>
              <a:t>Objective</a:t>
            </a:r>
            <a:endParaRPr lang="en-US" sz="4450" dirty="0"/>
          </a:p>
        </p:txBody>
      </p:sp>
      <p:sp>
        <p:nvSpPr>
          <p:cNvPr id="3" name="Text 1"/>
          <p:cNvSpPr/>
          <p:nvPr/>
        </p:nvSpPr>
        <p:spPr>
          <a:xfrm>
            <a:off x="793790" y="3815715"/>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282824"/>
                </a:solidFill>
                <a:latin typeface="Lato Bold" pitchFamily="34" charset="0"/>
                <a:ea typeface="Lato Bold" pitchFamily="34" charset="-122"/>
                <a:cs typeface="Lato Bold" pitchFamily="34" charset="-120"/>
              </a:rPr>
              <a:t>Expense Tracker</a:t>
            </a:r>
            <a:endParaRPr lang="en-US" sz="2200" dirty="0"/>
          </a:p>
        </p:txBody>
      </p:sp>
      <p:sp>
        <p:nvSpPr>
          <p:cNvPr id="4" name="Text 2"/>
          <p:cNvSpPr/>
          <p:nvPr/>
        </p:nvSpPr>
        <p:spPr>
          <a:xfrm>
            <a:off x="793790" y="4396859"/>
            <a:ext cx="3978116" cy="725805"/>
          </a:xfrm>
          <a:prstGeom prst="rect">
            <a:avLst/>
          </a:prstGeom>
          <a:noFill/>
          <a:ln/>
        </p:spPr>
        <p:txBody>
          <a:bodyPr wrap="square" lIns="0" tIns="0" rIns="0" bIns="0" rtlCol="0" anchor="t"/>
          <a:lstStyle/>
          <a:p>
            <a:pPr marL="0" indent="0">
              <a:lnSpc>
                <a:spcPts val="2850"/>
              </a:lnSpc>
              <a:buNone/>
            </a:pPr>
            <a:r>
              <a:rPr lang="en-US" sz="1750" dirty="0">
                <a:solidFill>
                  <a:srgbClr val="4A4A45"/>
                </a:solidFill>
                <a:latin typeface="Lato" pitchFamily="34" charset="0"/>
                <a:ea typeface="Lato" pitchFamily="34" charset="-122"/>
                <a:cs typeface="Lato" pitchFamily="34" charset="-120"/>
              </a:rPr>
              <a:t>Simulates a person’s monthly expenses using the Faker library.</a:t>
            </a:r>
            <a:endParaRPr lang="en-US" sz="1750" dirty="0"/>
          </a:p>
        </p:txBody>
      </p:sp>
      <p:sp>
        <p:nvSpPr>
          <p:cNvPr id="5" name="Text 3"/>
          <p:cNvSpPr/>
          <p:nvPr/>
        </p:nvSpPr>
        <p:spPr>
          <a:xfrm>
            <a:off x="5332928" y="3815715"/>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282824"/>
                </a:solidFill>
                <a:latin typeface="Lato Bold" pitchFamily="34" charset="0"/>
                <a:ea typeface="Lato Bold" pitchFamily="34" charset="-122"/>
                <a:cs typeface="Lato Bold" pitchFamily="34" charset="-120"/>
              </a:rPr>
              <a:t>Data Processing</a:t>
            </a:r>
            <a:endParaRPr lang="en-US" sz="2200" dirty="0"/>
          </a:p>
        </p:txBody>
      </p:sp>
      <p:sp>
        <p:nvSpPr>
          <p:cNvPr id="6" name="Text 4"/>
          <p:cNvSpPr/>
          <p:nvPr/>
        </p:nvSpPr>
        <p:spPr>
          <a:xfrm>
            <a:off x="5332928" y="4396859"/>
            <a:ext cx="3978116" cy="725805"/>
          </a:xfrm>
          <a:prstGeom prst="rect">
            <a:avLst/>
          </a:prstGeom>
          <a:noFill/>
          <a:ln/>
        </p:spPr>
        <p:txBody>
          <a:bodyPr wrap="square" lIns="0" tIns="0" rIns="0" bIns="0" rtlCol="0" anchor="t"/>
          <a:lstStyle/>
          <a:p>
            <a:pPr marL="0" indent="0">
              <a:lnSpc>
                <a:spcPts val="2850"/>
              </a:lnSpc>
              <a:buNone/>
            </a:pPr>
            <a:r>
              <a:rPr lang="en-US" sz="1750" dirty="0">
                <a:solidFill>
                  <a:srgbClr val="4A4A45"/>
                </a:solidFill>
                <a:latin typeface="Lato" pitchFamily="34" charset="0"/>
                <a:ea typeface="Lato" pitchFamily="34" charset="-122"/>
                <a:cs typeface="Lato" pitchFamily="34" charset="-120"/>
              </a:rPr>
              <a:t>Processes and stores data in a SQL database for querying and analysis.</a:t>
            </a:r>
            <a:endParaRPr lang="en-US" sz="1750" dirty="0"/>
          </a:p>
        </p:txBody>
      </p:sp>
      <p:sp>
        <p:nvSpPr>
          <p:cNvPr id="7" name="Text 5"/>
          <p:cNvSpPr/>
          <p:nvPr/>
        </p:nvSpPr>
        <p:spPr>
          <a:xfrm>
            <a:off x="9872067" y="3815715"/>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282824"/>
                </a:solidFill>
                <a:latin typeface="Lato Bold" pitchFamily="34" charset="0"/>
                <a:ea typeface="Lato Bold" pitchFamily="34" charset="-122"/>
                <a:cs typeface="Lato Bold" pitchFamily="34" charset="-120"/>
              </a:rPr>
              <a:t>Visualization</a:t>
            </a:r>
            <a:endParaRPr lang="en-US" sz="2200" dirty="0"/>
          </a:p>
        </p:txBody>
      </p:sp>
      <p:sp>
        <p:nvSpPr>
          <p:cNvPr id="8" name="Text 6"/>
          <p:cNvSpPr/>
          <p:nvPr/>
        </p:nvSpPr>
        <p:spPr>
          <a:xfrm>
            <a:off x="9872067" y="4396859"/>
            <a:ext cx="3978116" cy="1088708"/>
          </a:xfrm>
          <a:prstGeom prst="rect">
            <a:avLst/>
          </a:prstGeom>
          <a:noFill/>
          <a:ln/>
        </p:spPr>
        <p:txBody>
          <a:bodyPr wrap="square" lIns="0" tIns="0" rIns="0" bIns="0" rtlCol="0" anchor="t"/>
          <a:lstStyle/>
          <a:p>
            <a:pPr marL="0" indent="0">
              <a:lnSpc>
                <a:spcPts val="2850"/>
              </a:lnSpc>
              <a:buNone/>
            </a:pPr>
            <a:r>
              <a:rPr lang="en-US" sz="1750" dirty="0">
                <a:solidFill>
                  <a:srgbClr val="4A4A45"/>
                </a:solidFill>
                <a:latin typeface="Lato" pitchFamily="34" charset="0"/>
                <a:ea typeface="Lato" pitchFamily="34" charset="-122"/>
                <a:cs typeface="Lato" pitchFamily="34" charset="-120"/>
              </a:rPr>
              <a:t>Develops a Streamlit app to visualize insights and showcase SQL query outputs.</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807012"/>
            <a:ext cx="5670590" cy="708779"/>
          </a:xfrm>
          <a:prstGeom prst="rect">
            <a:avLst/>
          </a:prstGeom>
          <a:noFill/>
          <a:ln/>
        </p:spPr>
        <p:txBody>
          <a:bodyPr wrap="none" lIns="0" tIns="0" rIns="0" bIns="0" rtlCol="0" anchor="t"/>
          <a:lstStyle/>
          <a:p>
            <a:pPr marL="0" indent="0">
              <a:lnSpc>
                <a:spcPts val="5550"/>
              </a:lnSpc>
              <a:buNone/>
            </a:pPr>
            <a:r>
              <a:rPr lang="en-US" sz="4450" b="1" dirty="0">
                <a:solidFill>
                  <a:srgbClr val="282824"/>
                </a:solidFill>
                <a:latin typeface="Lato Bold" pitchFamily="34" charset="0"/>
                <a:ea typeface="Lato Bold" pitchFamily="34" charset="-122"/>
                <a:cs typeface="Lato Bold" pitchFamily="34" charset="-120"/>
              </a:rPr>
              <a:t>Business Use Cases</a:t>
            </a:r>
            <a:endParaRPr lang="en-US" sz="4450" dirty="0"/>
          </a:p>
        </p:txBody>
      </p:sp>
      <p:sp>
        <p:nvSpPr>
          <p:cNvPr id="4" name="Shape 1"/>
          <p:cNvSpPr/>
          <p:nvPr/>
        </p:nvSpPr>
        <p:spPr>
          <a:xfrm>
            <a:off x="793790" y="2855952"/>
            <a:ext cx="3664863" cy="2032754"/>
          </a:xfrm>
          <a:prstGeom prst="roundRect">
            <a:avLst>
              <a:gd name="adj" fmla="val 1674"/>
            </a:avLst>
          </a:prstGeom>
          <a:solidFill>
            <a:srgbClr val="E5DFD2"/>
          </a:solidFill>
          <a:ln/>
        </p:spPr>
      </p:sp>
      <p:sp>
        <p:nvSpPr>
          <p:cNvPr id="5" name="Text 2"/>
          <p:cNvSpPr/>
          <p:nvPr/>
        </p:nvSpPr>
        <p:spPr>
          <a:xfrm>
            <a:off x="1020604" y="3082766"/>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4A4A45"/>
                </a:solidFill>
                <a:latin typeface="Lato Bold" pitchFamily="34" charset="0"/>
                <a:ea typeface="Lato Bold" pitchFamily="34" charset="-122"/>
                <a:cs typeface="Lato Bold" pitchFamily="34" charset="-120"/>
              </a:rPr>
              <a:t>Expense Tracking</a:t>
            </a:r>
            <a:endParaRPr lang="en-US" sz="2200" dirty="0"/>
          </a:p>
        </p:txBody>
      </p:sp>
      <p:sp>
        <p:nvSpPr>
          <p:cNvPr id="6" name="Text 3"/>
          <p:cNvSpPr/>
          <p:nvPr/>
        </p:nvSpPr>
        <p:spPr>
          <a:xfrm>
            <a:off x="1020604" y="3573185"/>
            <a:ext cx="3211235" cy="1088708"/>
          </a:xfrm>
          <a:prstGeom prst="rect">
            <a:avLst/>
          </a:prstGeom>
          <a:noFill/>
          <a:ln/>
        </p:spPr>
        <p:txBody>
          <a:bodyPr wrap="square" lIns="0" tIns="0" rIns="0" bIns="0" rtlCol="0" anchor="t"/>
          <a:lstStyle/>
          <a:p>
            <a:pPr marL="0" indent="0">
              <a:lnSpc>
                <a:spcPts val="2850"/>
              </a:lnSpc>
              <a:buNone/>
            </a:pPr>
            <a:r>
              <a:rPr lang="en-US" sz="1750" dirty="0">
                <a:solidFill>
                  <a:srgbClr val="4A4A45"/>
                </a:solidFill>
                <a:latin typeface="Lato" pitchFamily="34" charset="0"/>
                <a:ea typeface="Lato" pitchFamily="34" charset="-122"/>
                <a:cs typeface="Lato" pitchFamily="34" charset="-120"/>
              </a:rPr>
              <a:t>Automates tracking of personal or business expenses from e-commerce platforms.</a:t>
            </a:r>
            <a:endParaRPr lang="en-US" sz="1750" dirty="0"/>
          </a:p>
        </p:txBody>
      </p:sp>
      <p:sp>
        <p:nvSpPr>
          <p:cNvPr id="7" name="Shape 4"/>
          <p:cNvSpPr/>
          <p:nvPr/>
        </p:nvSpPr>
        <p:spPr>
          <a:xfrm>
            <a:off x="4685467" y="2855952"/>
            <a:ext cx="3664863" cy="2032754"/>
          </a:xfrm>
          <a:prstGeom prst="roundRect">
            <a:avLst>
              <a:gd name="adj" fmla="val 1674"/>
            </a:avLst>
          </a:prstGeom>
          <a:solidFill>
            <a:srgbClr val="E5DFD2"/>
          </a:solidFill>
          <a:ln/>
        </p:spPr>
      </p:sp>
      <p:sp>
        <p:nvSpPr>
          <p:cNvPr id="8" name="Text 5"/>
          <p:cNvSpPr/>
          <p:nvPr/>
        </p:nvSpPr>
        <p:spPr>
          <a:xfrm>
            <a:off x="4912281" y="3082766"/>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4A4A45"/>
                </a:solidFill>
                <a:latin typeface="Lato Bold" pitchFamily="34" charset="0"/>
                <a:ea typeface="Lato Bold" pitchFamily="34" charset="-122"/>
                <a:cs typeface="Lato Bold" pitchFamily="34" charset="-120"/>
              </a:rPr>
              <a:t>Financial Analysis</a:t>
            </a:r>
            <a:endParaRPr lang="en-US" sz="2200" dirty="0"/>
          </a:p>
        </p:txBody>
      </p:sp>
      <p:sp>
        <p:nvSpPr>
          <p:cNvPr id="9" name="Text 6"/>
          <p:cNvSpPr/>
          <p:nvPr/>
        </p:nvSpPr>
        <p:spPr>
          <a:xfrm>
            <a:off x="4912281" y="3573185"/>
            <a:ext cx="3211235" cy="725805"/>
          </a:xfrm>
          <a:prstGeom prst="rect">
            <a:avLst/>
          </a:prstGeom>
          <a:noFill/>
          <a:ln/>
        </p:spPr>
        <p:txBody>
          <a:bodyPr wrap="square" lIns="0" tIns="0" rIns="0" bIns="0" rtlCol="0" anchor="t"/>
          <a:lstStyle/>
          <a:p>
            <a:pPr marL="0" indent="0">
              <a:lnSpc>
                <a:spcPts val="2850"/>
              </a:lnSpc>
              <a:buNone/>
            </a:pPr>
            <a:r>
              <a:rPr lang="en-US" sz="1750" dirty="0">
                <a:solidFill>
                  <a:srgbClr val="4A4A45"/>
                </a:solidFill>
                <a:latin typeface="Lato" pitchFamily="34" charset="0"/>
                <a:ea typeface="Lato" pitchFamily="34" charset="-122"/>
                <a:cs typeface="Lato" pitchFamily="34" charset="-120"/>
              </a:rPr>
              <a:t>Analyzes spending habits to create actionable savings plans.</a:t>
            </a:r>
            <a:endParaRPr lang="en-US" sz="1750" dirty="0"/>
          </a:p>
        </p:txBody>
      </p:sp>
      <p:sp>
        <p:nvSpPr>
          <p:cNvPr id="10" name="Shape 7"/>
          <p:cNvSpPr/>
          <p:nvPr/>
        </p:nvSpPr>
        <p:spPr>
          <a:xfrm>
            <a:off x="793790" y="5115520"/>
            <a:ext cx="7556421" cy="1306949"/>
          </a:xfrm>
          <a:prstGeom prst="roundRect">
            <a:avLst>
              <a:gd name="adj" fmla="val 2603"/>
            </a:avLst>
          </a:prstGeom>
          <a:solidFill>
            <a:srgbClr val="E5DFD2"/>
          </a:solidFill>
          <a:ln/>
        </p:spPr>
      </p:sp>
      <p:sp>
        <p:nvSpPr>
          <p:cNvPr id="11" name="Text 8"/>
          <p:cNvSpPr/>
          <p:nvPr/>
        </p:nvSpPr>
        <p:spPr>
          <a:xfrm>
            <a:off x="1020604" y="5342334"/>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4A4A45"/>
                </a:solidFill>
                <a:latin typeface="Lato Bold" pitchFamily="34" charset="0"/>
                <a:ea typeface="Lato Bold" pitchFamily="34" charset="-122"/>
                <a:cs typeface="Lato Bold" pitchFamily="34" charset="-120"/>
              </a:rPr>
              <a:t>Data Visualization</a:t>
            </a:r>
            <a:endParaRPr lang="en-US" sz="2200" dirty="0"/>
          </a:p>
        </p:txBody>
      </p:sp>
      <p:sp>
        <p:nvSpPr>
          <p:cNvPr id="12" name="Text 9"/>
          <p:cNvSpPr/>
          <p:nvPr/>
        </p:nvSpPr>
        <p:spPr>
          <a:xfrm>
            <a:off x="1020604" y="5832753"/>
            <a:ext cx="7102793" cy="362903"/>
          </a:xfrm>
          <a:prstGeom prst="rect">
            <a:avLst/>
          </a:prstGeom>
          <a:noFill/>
          <a:ln/>
        </p:spPr>
        <p:txBody>
          <a:bodyPr wrap="none" lIns="0" tIns="0" rIns="0" bIns="0" rtlCol="0" anchor="t"/>
          <a:lstStyle/>
          <a:p>
            <a:pPr marL="0" indent="0">
              <a:lnSpc>
                <a:spcPts val="2850"/>
              </a:lnSpc>
              <a:buNone/>
            </a:pPr>
            <a:r>
              <a:rPr lang="en-US" sz="1750" dirty="0">
                <a:solidFill>
                  <a:srgbClr val="4A4A45"/>
                </a:solidFill>
                <a:latin typeface="Lato" pitchFamily="34" charset="0"/>
                <a:ea typeface="Lato" pitchFamily="34" charset="-122"/>
                <a:cs typeface="Lato" pitchFamily="34" charset="-120"/>
              </a:rPr>
              <a:t>Builds financial dashboards for tracking income and expenditure trends.</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938213"/>
            <a:ext cx="5670590" cy="708779"/>
          </a:xfrm>
          <a:prstGeom prst="rect">
            <a:avLst/>
          </a:prstGeom>
          <a:noFill/>
          <a:ln/>
        </p:spPr>
        <p:txBody>
          <a:bodyPr wrap="none" lIns="0" tIns="0" rIns="0" bIns="0" rtlCol="0" anchor="t"/>
          <a:lstStyle/>
          <a:p>
            <a:pPr marL="0" indent="0">
              <a:lnSpc>
                <a:spcPts val="5550"/>
              </a:lnSpc>
              <a:buNone/>
            </a:pPr>
            <a:r>
              <a:rPr lang="en-US" sz="4450" b="1" dirty="0">
                <a:solidFill>
                  <a:srgbClr val="282824"/>
                </a:solidFill>
                <a:latin typeface="Lato Bold" pitchFamily="34" charset="0"/>
                <a:ea typeface="Lato Bold" pitchFamily="34" charset="-122"/>
                <a:cs typeface="Lato Bold" pitchFamily="34" charset="-120"/>
              </a:rPr>
              <a:t>Technical Tags Used</a:t>
            </a:r>
            <a:endParaRPr lang="en-US" sz="4450" dirty="0"/>
          </a:p>
        </p:txBody>
      </p:sp>
      <p:pic>
        <p:nvPicPr>
          <p:cNvPr id="4" name="Image 1" descr="preencoded.png"/>
          <p:cNvPicPr>
            <a:picLocks noChangeAspect="1"/>
          </p:cNvPicPr>
          <p:nvPr/>
        </p:nvPicPr>
        <p:blipFill>
          <a:blip r:embed="rId4"/>
          <a:stretch>
            <a:fillRect/>
          </a:stretch>
        </p:blipFill>
        <p:spPr>
          <a:xfrm>
            <a:off x="6280190" y="1987153"/>
            <a:ext cx="566976" cy="566976"/>
          </a:xfrm>
          <a:prstGeom prst="rect">
            <a:avLst/>
          </a:prstGeom>
        </p:spPr>
      </p:pic>
      <p:sp>
        <p:nvSpPr>
          <p:cNvPr id="5" name="Text 1"/>
          <p:cNvSpPr/>
          <p:nvPr/>
        </p:nvSpPr>
        <p:spPr>
          <a:xfrm>
            <a:off x="6280190" y="2780943"/>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4A4A45"/>
                </a:solidFill>
                <a:latin typeface="Lato Bold" pitchFamily="34" charset="0"/>
                <a:ea typeface="Lato Bold" pitchFamily="34" charset="-122"/>
                <a:cs typeface="Lato Bold" pitchFamily="34" charset="-120"/>
              </a:rPr>
              <a:t>Python</a:t>
            </a:r>
            <a:endParaRPr lang="en-US" sz="2200" dirty="0"/>
          </a:p>
        </p:txBody>
      </p:sp>
      <p:pic>
        <p:nvPicPr>
          <p:cNvPr id="6" name="Image 2" descr="preencoded.png"/>
          <p:cNvPicPr>
            <a:picLocks noChangeAspect="1"/>
          </p:cNvPicPr>
          <p:nvPr/>
        </p:nvPicPr>
        <p:blipFill>
          <a:blip r:embed="rId5"/>
          <a:stretch>
            <a:fillRect/>
          </a:stretch>
        </p:blipFill>
        <p:spPr>
          <a:xfrm>
            <a:off x="10228421" y="1987153"/>
            <a:ext cx="566976" cy="566976"/>
          </a:xfrm>
          <a:prstGeom prst="rect">
            <a:avLst/>
          </a:prstGeom>
        </p:spPr>
      </p:pic>
      <p:sp>
        <p:nvSpPr>
          <p:cNvPr id="7" name="Text 2"/>
          <p:cNvSpPr/>
          <p:nvPr/>
        </p:nvSpPr>
        <p:spPr>
          <a:xfrm>
            <a:off x="10228421" y="2780943"/>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4A4A45"/>
                </a:solidFill>
                <a:latin typeface="Lato Bold" pitchFamily="34" charset="0"/>
                <a:ea typeface="Lato Bold" pitchFamily="34" charset="-122"/>
                <a:cs typeface="Lato Bold" pitchFamily="34" charset="-120"/>
              </a:rPr>
              <a:t>EDA</a:t>
            </a:r>
            <a:endParaRPr lang="en-US" sz="2200" dirty="0"/>
          </a:p>
        </p:txBody>
      </p:sp>
      <p:sp>
        <p:nvSpPr>
          <p:cNvPr id="8" name="Text 3"/>
          <p:cNvSpPr/>
          <p:nvPr/>
        </p:nvSpPr>
        <p:spPr>
          <a:xfrm>
            <a:off x="10228421" y="3271361"/>
            <a:ext cx="3608189" cy="362903"/>
          </a:xfrm>
          <a:prstGeom prst="rect">
            <a:avLst/>
          </a:prstGeom>
          <a:noFill/>
          <a:ln/>
        </p:spPr>
        <p:txBody>
          <a:bodyPr wrap="none" lIns="0" tIns="0" rIns="0" bIns="0" rtlCol="0" anchor="t"/>
          <a:lstStyle/>
          <a:p>
            <a:pPr marL="0" indent="0" algn="l">
              <a:lnSpc>
                <a:spcPts val="2850"/>
              </a:lnSpc>
              <a:buNone/>
            </a:pPr>
            <a:endParaRPr lang="en-US" sz="1750" dirty="0"/>
          </a:p>
        </p:txBody>
      </p:sp>
      <p:pic>
        <p:nvPicPr>
          <p:cNvPr id="9" name="Image 3" descr="preencoded.png"/>
          <p:cNvPicPr>
            <a:picLocks noChangeAspect="1"/>
          </p:cNvPicPr>
          <p:nvPr/>
        </p:nvPicPr>
        <p:blipFill>
          <a:blip r:embed="rId6"/>
          <a:stretch>
            <a:fillRect/>
          </a:stretch>
        </p:blipFill>
        <p:spPr>
          <a:xfrm>
            <a:off x="6280190" y="4314706"/>
            <a:ext cx="566976" cy="566976"/>
          </a:xfrm>
          <a:prstGeom prst="rect">
            <a:avLst/>
          </a:prstGeom>
        </p:spPr>
      </p:pic>
      <p:sp>
        <p:nvSpPr>
          <p:cNvPr id="10" name="Text 4"/>
          <p:cNvSpPr/>
          <p:nvPr/>
        </p:nvSpPr>
        <p:spPr>
          <a:xfrm>
            <a:off x="6280190" y="5108496"/>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4A4A45"/>
                </a:solidFill>
                <a:latin typeface="Lato Bold" pitchFamily="34" charset="0"/>
                <a:ea typeface="Lato Bold" pitchFamily="34" charset="-122"/>
                <a:cs typeface="Lato Bold" pitchFamily="34" charset="-120"/>
              </a:rPr>
              <a:t>SQL</a:t>
            </a:r>
            <a:endParaRPr lang="en-US" sz="2200" dirty="0"/>
          </a:p>
        </p:txBody>
      </p:sp>
      <p:pic>
        <p:nvPicPr>
          <p:cNvPr id="11" name="Image 4" descr="preencoded.png"/>
          <p:cNvPicPr>
            <a:picLocks noChangeAspect="1"/>
          </p:cNvPicPr>
          <p:nvPr/>
        </p:nvPicPr>
        <p:blipFill>
          <a:blip r:embed="rId7"/>
          <a:stretch>
            <a:fillRect/>
          </a:stretch>
        </p:blipFill>
        <p:spPr>
          <a:xfrm>
            <a:off x="10228421" y="4314706"/>
            <a:ext cx="566976" cy="566976"/>
          </a:xfrm>
          <a:prstGeom prst="rect">
            <a:avLst/>
          </a:prstGeom>
        </p:spPr>
      </p:pic>
      <p:sp>
        <p:nvSpPr>
          <p:cNvPr id="12" name="Text 5"/>
          <p:cNvSpPr/>
          <p:nvPr/>
        </p:nvSpPr>
        <p:spPr>
          <a:xfrm>
            <a:off x="10228421" y="5108496"/>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4A4A45"/>
                </a:solidFill>
                <a:latin typeface="Lato Bold" pitchFamily="34" charset="0"/>
                <a:ea typeface="Lato Bold" pitchFamily="34" charset="-122"/>
                <a:cs typeface="Lato Bold" pitchFamily="34" charset="-120"/>
              </a:rPr>
              <a:t>Data Visualization</a:t>
            </a:r>
            <a:endParaRPr lang="en-US" sz="2200" dirty="0"/>
          </a:p>
        </p:txBody>
      </p:sp>
      <p:pic>
        <p:nvPicPr>
          <p:cNvPr id="13" name="Image 5" descr="preencoded.png"/>
          <p:cNvPicPr>
            <a:picLocks noChangeAspect="1"/>
          </p:cNvPicPr>
          <p:nvPr/>
        </p:nvPicPr>
        <p:blipFill>
          <a:blip r:embed="rId8"/>
          <a:stretch>
            <a:fillRect/>
          </a:stretch>
        </p:blipFill>
        <p:spPr>
          <a:xfrm>
            <a:off x="6280190" y="6143268"/>
            <a:ext cx="566976" cy="566976"/>
          </a:xfrm>
          <a:prstGeom prst="rect">
            <a:avLst/>
          </a:prstGeom>
        </p:spPr>
      </p:pic>
      <p:sp>
        <p:nvSpPr>
          <p:cNvPr id="14" name="Text 6"/>
          <p:cNvSpPr/>
          <p:nvPr/>
        </p:nvSpPr>
        <p:spPr>
          <a:xfrm>
            <a:off x="6280190" y="6937058"/>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4A4A45"/>
                </a:solidFill>
                <a:latin typeface="Lato Bold" pitchFamily="34" charset="0"/>
                <a:ea typeface="Lato Bold" pitchFamily="34" charset="-122"/>
                <a:cs typeface="Lato Bold" pitchFamily="34" charset="-120"/>
              </a:rPr>
              <a:t>Streamlit</a:t>
            </a:r>
            <a:endParaRPr lang="en-US" sz="22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465421"/>
            <a:ext cx="5670590" cy="708779"/>
          </a:xfrm>
          <a:prstGeom prst="rect">
            <a:avLst/>
          </a:prstGeom>
          <a:noFill/>
          <a:ln/>
        </p:spPr>
        <p:txBody>
          <a:bodyPr wrap="none" lIns="0" tIns="0" rIns="0" bIns="0" rtlCol="0" anchor="t"/>
          <a:lstStyle/>
          <a:p>
            <a:pPr marL="0" indent="0">
              <a:lnSpc>
                <a:spcPts val="5550"/>
              </a:lnSpc>
              <a:buNone/>
            </a:pPr>
            <a:r>
              <a:rPr lang="en-US" sz="4450" b="1" dirty="0">
                <a:solidFill>
                  <a:srgbClr val="282824"/>
                </a:solidFill>
                <a:latin typeface="Lato Bold" pitchFamily="34" charset="0"/>
                <a:ea typeface="Lato Bold" pitchFamily="34" charset="-122"/>
                <a:cs typeface="Lato Bold" pitchFamily="34" charset="-120"/>
              </a:rPr>
              <a:t>Methodology</a:t>
            </a:r>
            <a:endParaRPr lang="en-US" sz="4450" dirty="0"/>
          </a:p>
        </p:txBody>
      </p:sp>
      <p:sp>
        <p:nvSpPr>
          <p:cNvPr id="4" name="Shape 1"/>
          <p:cNvSpPr/>
          <p:nvPr/>
        </p:nvSpPr>
        <p:spPr>
          <a:xfrm>
            <a:off x="793790" y="2769513"/>
            <a:ext cx="510302" cy="510302"/>
          </a:xfrm>
          <a:prstGeom prst="roundRect">
            <a:avLst>
              <a:gd name="adj" fmla="val 6667"/>
            </a:avLst>
          </a:prstGeom>
          <a:solidFill>
            <a:srgbClr val="E5DFD2"/>
          </a:solidFill>
          <a:ln/>
        </p:spPr>
      </p:sp>
      <p:sp>
        <p:nvSpPr>
          <p:cNvPr id="5" name="Text 2"/>
          <p:cNvSpPr/>
          <p:nvPr/>
        </p:nvSpPr>
        <p:spPr>
          <a:xfrm>
            <a:off x="950238" y="2854523"/>
            <a:ext cx="197406" cy="340281"/>
          </a:xfrm>
          <a:prstGeom prst="rect">
            <a:avLst/>
          </a:prstGeom>
          <a:noFill/>
          <a:ln/>
        </p:spPr>
        <p:txBody>
          <a:bodyPr wrap="none" lIns="0" tIns="0" rIns="0" bIns="0" rtlCol="0" anchor="t"/>
          <a:lstStyle/>
          <a:p>
            <a:pPr marL="0" indent="0" algn="ctr">
              <a:lnSpc>
                <a:spcPts val="2650"/>
              </a:lnSpc>
              <a:buNone/>
            </a:pPr>
            <a:r>
              <a:rPr lang="en-US" sz="2650" b="1" dirty="0">
                <a:solidFill>
                  <a:srgbClr val="4A4A45"/>
                </a:solidFill>
                <a:latin typeface="Lato Bold" pitchFamily="34" charset="0"/>
                <a:ea typeface="Lato Bold" pitchFamily="34" charset="-122"/>
                <a:cs typeface="Lato Bold" pitchFamily="34" charset="-120"/>
              </a:rPr>
              <a:t>1</a:t>
            </a:r>
            <a:endParaRPr lang="en-US" sz="2650" dirty="0"/>
          </a:p>
        </p:txBody>
      </p:sp>
      <p:sp>
        <p:nvSpPr>
          <p:cNvPr id="6" name="Text 3"/>
          <p:cNvSpPr/>
          <p:nvPr/>
        </p:nvSpPr>
        <p:spPr>
          <a:xfrm>
            <a:off x="1530906" y="2769513"/>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4A4A45"/>
                </a:solidFill>
                <a:latin typeface="Lato Bold" pitchFamily="34" charset="0"/>
                <a:ea typeface="Lato Bold" pitchFamily="34" charset="-122"/>
                <a:cs typeface="Lato Bold" pitchFamily="34" charset="-120"/>
              </a:rPr>
              <a:t>Data Simulation</a:t>
            </a:r>
            <a:endParaRPr lang="en-US" sz="2200" dirty="0"/>
          </a:p>
        </p:txBody>
      </p:sp>
      <p:sp>
        <p:nvSpPr>
          <p:cNvPr id="7" name="Text 4"/>
          <p:cNvSpPr/>
          <p:nvPr/>
        </p:nvSpPr>
        <p:spPr>
          <a:xfrm>
            <a:off x="1530906" y="3259931"/>
            <a:ext cx="2927747" cy="725805"/>
          </a:xfrm>
          <a:prstGeom prst="rect">
            <a:avLst/>
          </a:prstGeom>
          <a:noFill/>
          <a:ln/>
        </p:spPr>
        <p:txBody>
          <a:bodyPr wrap="square" lIns="0" tIns="0" rIns="0" bIns="0" rtlCol="0" anchor="t"/>
          <a:lstStyle/>
          <a:p>
            <a:pPr marL="0" indent="0">
              <a:lnSpc>
                <a:spcPts val="2850"/>
              </a:lnSpc>
              <a:buNone/>
            </a:pPr>
            <a:r>
              <a:rPr lang="en-US" sz="1750" dirty="0">
                <a:solidFill>
                  <a:srgbClr val="4A4A45"/>
                </a:solidFill>
                <a:latin typeface="Lato" pitchFamily="34" charset="0"/>
                <a:ea typeface="Lato" pitchFamily="34" charset="-122"/>
                <a:cs typeface="Lato" pitchFamily="34" charset="-120"/>
              </a:rPr>
              <a:t>Generate a realistic dataset using the Faker library.</a:t>
            </a:r>
            <a:endParaRPr lang="en-US" sz="1750" dirty="0"/>
          </a:p>
        </p:txBody>
      </p:sp>
      <p:sp>
        <p:nvSpPr>
          <p:cNvPr id="8" name="Shape 5"/>
          <p:cNvSpPr/>
          <p:nvPr/>
        </p:nvSpPr>
        <p:spPr>
          <a:xfrm>
            <a:off x="4685467" y="2769513"/>
            <a:ext cx="510302" cy="510302"/>
          </a:xfrm>
          <a:prstGeom prst="roundRect">
            <a:avLst>
              <a:gd name="adj" fmla="val 6667"/>
            </a:avLst>
          </a:prstGeom>
          <a:solidFill>
            <a:srgbClr val="E5DFD2"/>
          </a:solidFill>
          <a:ln/>
        </p:spPr>
      </p:sp>
      <p:sp>
        <p:nvSpPr>
          <p:cNvPr id="9" name="Text 6"/>
          <p:cNvSpPr/>
          <p:nvPr/>
        </p:nvSpPr>
        <p:spPr>
          <a:xfrm>
            <a:off x="4841915" y="2854523"/>
            <a:ext cx="197406" cy="340281"/>
          </a:xfrm>
          <a:prstGeom prst="rect">
            <a:avLst/>
          </a:prstGeom>
          <a:noFill/>
          <a:ln/>
        </p:spPr>
        <p:txBody>
          <a:bodyPr wrap="none" lIns="0" tIns="0" rIns="0" bIns="0" rtlCol="0" anchor="t"/>
          <a:lstStyle/>
          <a:p>
            <a:pPr marL="0" indent="0" algn="ctr">
              <a:lnSpc>
                <a:spcPts val="2650"/>
              </a:lnSpc>
              <a:buNone/>
            </a:pPr>
            <a:r>
              <a:rPr lang="en-US" sz="2650" b="1" dirty="0">
                <a:solidFill>
                  <a:srgbClr val="4A4A45"/>
                </a:solidFill>
                <a:latin typeface="Lato Bold" pitchFamily="34" charset="0"/>
                <a:ea typeface="Lato Bold" pitchFamily="34" charset="-122"/>
                <a:cs typeface="Lato Bold" pitchFamily="34" charset="-120"/>
              </a:rPr>
              <a:t>2</a:t>
            </a:r>
            <a:endParaRPr lang="en-US" sz="2650" dirty="0"/>
          </a:p>
        </p:txBody>
      </p:sp>
      <p:sp>
        <p:nvSpPr>
          <p:cNvPr id="10" name="Text 7"/>
          <p:cNvSpPr/>
          <p:nvPr/>
        </p:nvSpPr>
        <p:spPr>
          <a:xfrm>
            <a:off x="5422583" y="2769513"/>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4A4A45"/>
                </a:solidFill>
                <a:latin typeface="Lato Bold" pitchFamily="34" charset="0"/>
                <a:ea typeface="Lato Bold" pitchFamily="34" charset="-122"/>
                <a:cs typeface="Lato Bold" pitchFamily="34" charset="-120"/>
              </a:rPr>
              <a:t>Database Creation</a:t>
            </a:r>
            <a:endParaRPr lang="en-US" sz="2200" dirty="0"/>
          </a:p>
        </p:txBody>
      </p:sp>
      <p:sp>
        <p:nvSpPr>
          <p:cNvPr id="11" name="Text 8"/>
          <p:cNvSpPr/>
          <p:nvPr/>
        </p:nvSpPr>
        <p:spPr>
          <a:xfrm>
            <a:off x="5422583" y="3259931"/>
            <a:ext cx="2927747" cy="1088708"/>
          </a:xfrm>
          <a:prstGeom prst="rect">
            <a:avLst/>
          </a:prstGeom>
          <a:noFill/>
          <a:ln/>
        </p:spPr>
        <p:txBody>
          <a:bodyPr wrap="square" lIns="0" tIns="0" rIns="0" bIns="0" rtlCol="0" anchor="t"/>
          <a:lstStyle/>
          <a:p>
            <a:pPr marL="0" indent="0">
              <a:lnSpc>
                <a:spcPts val="2850"/>
              </a:lnSpc>
              <a:buNone/>
            </a:pPr>
            <a:r>
              <a:rPr lang="en-US" sz="1750" dirty="0">
                <a:solidFill>
                  <a:srgbClr val="4A4A45"/>
                </a:solidFill>
                <a:latin typeface="Lato" pitchFamily="34" charset="0"/>
                <a:ea typeface="Lato" pitchFamily="34" charset="-122"/>
                <a:cs typeface="Lato" pitchFamily="34" charset="-120"/>
              </a:rPr>
              <a:t>Create a SQL database schema and load the generated dataset.</a:t>
            </a:r>
            <a:endParaRPr lang="en-US" sz="1750" dirty="0"/>
          </a:p>
        </p:txBody>
      </p:sp>
      <p:sp>
        <p:nvSpPr>
          <p:cNvPr id="12" name="Shape 9"/>
          <p:cNvSpPr/>
          <p:nvPr/>
        </p:nvSpPr>
        <p:spPr>
          <a:xfrm>
            <a:off x="793790" y="4830604"/>
            <a:ext cx="510302" cy="510302"/>
          </a:xfrm>
          <a:prstGeom prst="roundRect">
            <a:avLst>
              <a:gd name="adj" fmla="val 6667"/>
            </a:avLst>
          </a:prstGeom>
          <a:solidFill>
            <a:srgbClr val="E5DFD2"/>
          </a:solidFill>
          <a:ln/>
        </p:spPr>
      </p:sp>
      <p:sp>
        <p:nvSpPr>
          <p:cNvPr id="13" name="Text 10"/>
          <p:cNvSpPr/>
          <p:nvPr/>
        </p:nvSpPr>
        <p:spPr>
          <a:xfrm>
            <a:off x="950238" y="4915614"/>
            <a:ext cx="197406" cy="340281"/>
          </a:xfrm>
          <a:prstGeom prst="rect">
            <a:avLst/>
          </a:prstGeom>
          <a:noFill/>
          <a:ln/>
        </p:spPr>
        <p:txBody>
          <a:bodyPr wrap="none" lIns="0" tIns="0" rIns="0" bIns="0" rtlCol="0" anchor="t"/>
          <a:lstStyle/>
          <a:p>
            <a:pPr marL="0" indent="0" algn="ctr">
              <a:lnSpc>
                <a:spcPts val="2650"/>
              </a:lnSpc>
              <a:buNone/>
            </a:pPr>
            <a:r>
              <a:rPr lang="en-US" sz="2650" b="1" dirty="0">
                <a:solidFill>
                  <a:srgbClr val="4A4A45"/>
                </a:solidFill>
                <a:latin typeface="Lato Bold" pitchFamily="34" charset="0"/>
                <a:ea typeface="Lato Bold" pitchFamily="34" charset="-122"/>
                <a:cs typeface="Lato Bold" pitchFamily="34" charset="-120"/>
              </a:rPr>
              <a:t>3</a:t>
            </a:r>
            <a:endParaRPr lang="en-US" sz="2650" dirty="0"/>
          </a:p>
        </p:txBody>
      </p:sp>
      <p:sp>
        <p:nvSpPr>
          <p:cNvPr id="14" name="Text 11"/>
          <p:cNvSpPr/>
          <p:nvPr/>
        </p:nvSpPr>
        <p:spPr>
          <a:xfrm>
            <a:off x="1530906" y="4830604"/>
            <a:ext cx="2927747" cy="708660"/>
          </a:xfrm>
          <a:prstGeom prst="rect">
            <a:avLst/>
          </a:prstGeom>
          <a:noFill/>
          <a:ln/>
        </p:spPr>
        <p:txBody>
          <a:bodyPr wrap="square" lIns="0" tIns="0" rIns="0" bIns="0" rtlCol="0" anchor="t"/>
          <a:lstStyle/>
          <a:p>
            <a:pPr marL="0" indent="0">
              <a:lnSpc>
                <a:spcPts val="2750"/>
              </a:lnSpc>
              <a:buNone/>
            </a:pPr>
            <a:r>
              <a:rPr lang="en-US" sz="2200" b="1" dirty="0">
                <a:solidFill>
                  <a:srgbClr val="4A4A45"/>
                </a:solidFill>
                <a:latin typeface="Lato Bold" pitchFamily="34" charset="0"/>
                <a:ea typeface="Lato Bold" pitchFamily="34" charset="-122"/>
                <a:cs typeface="Lato Bold" pitchFamily="34" charset="-120"/>
              </a:rPr>
              <a:t>Exploratory Data Analysis</a:t>
            </a:r>
            <a:endParaRPr lang="en-US" sz="2200" dirty="0"/>
          </a:p>
        </p:txBody>
      </p:sp>
      <p:sp>
        <p:nvSpPr>
          <p:cNvPr id="15" name="Text 12"/>
          <p:cNvSpPr/>
          <p:nvPr/>
        </p:nvSpPr>
        <p:spPr>
          <a:xfrm>
            <a:off x="1530906" y="5675352"/>
            <a:ext cx="2927747" cy="1088708"/>
          </a:xfrm>
          <a:prstGeom prst="rect">
            <a:avLst/>
          </a:prstGeom>
          <a:noFill/>
          <a:ln/>
        </p:spPr>
        <p:txBody>
          <a:bodyPr wrap="square" lIns="0" tIns="0" rIns="0" bIns="0" rtlCol="0" anchor="t"/>
          <a:lstStyle/>
          <a:p>
            <a:pPr marL="0" indent="0">
              <a:lnSpc>
                <a:spcPts val="2850"/>
              </a:lnSpc>
              <a:buNone/>
            </a:pPr>
            <a:r>
              <a:rPr lang="en-US" sz="1750" dirty="0">
                <a:solidFill>
                  <a:srgbClr val="4A4A45"/>
                </a:solidFill>
                <a:latin typeface="Lato" pitchFamily="34" charset="0"/>
                <a:ea typeface="Lato" pitchFamily="34" charset="-122"/>
                <a:cs typeface="Lato" pitchFamily="34" charset="-120"/>
              </a:rPr>
              <a:t>Analyze the dataset to extract insights about spending patterns.</a:t>
            </a:r>
            <a:endParaRPr lang="en-US" sz="1750" dirty="0"/>
          </a:p>
        </p:txBody>
      </p:sp>
      <p:sp>
        <p:nvSpPr>
          <p:cNvPr id="16" name="Shape 13"/>
          <p:cNvSpPr/>
          <p:nvPr/>
        </p:nvSpPr>
        <p:spPr>
          <a:xfrm>
            <a:off x="4685467" y="4830604"/>
            <a:ext cx="510302" cy="510302"/>
          </a:xfrm>
          <a:prstGeom prst="roundRect">
            <a:avLst>
              <a:gd name="adj" fmla="val 6667"/>
            </a:avLst>
          </a:prstGeom>
          <a:solidFill>
            <a:srgbClr val="E5DFD2"/>
          </a:solidFill>
          <a:ln/>
        </p:spPr>
      </p:sp>
      <p:sp>
        <p:nvSpPr>
          <p:cNvPr id="17" name="Text 14"/>
          <p:cNvSpPr/>
          <p:nvPr/>
        </p:nvSpPr>
        <p:spPr>
          <a:xfrm>
            <a:off x="4841915" y="4915614"/>
            <a:ext cx="197406" cy="340281"/>
          </a:xfrm>
          <a:prstGeom prst="rect">
            <a:avLst/>
          </a:prstGeom>
          <a:noFill/>
          <a:ln/>
        </p:spPr>
        <p:txBody>
          <a:bodyPr wrap="none" lIns="0" tIns="0" rIns="0" bIns="0" rtlCol="0" anchor="t"/>
          <a:lstStyle/>
          <a:p>
            <a:pPr marL="0" indent="0" algn="ctr">
              <a:lnSpc>
                <a:spcPts val="2650"/>
              </a:lnSpc>
              <a:buNone/>
            </a:pPr>
            <a:r>
              <a:rPr lang="en-US" sz="2650" b="1" dirty="0">
                <a:solidFill>
                  <a:srgbClr val="4A4A45"/>
                </a:solidFill>
                <a:latin typeface="Lato Bold" pitchFamily="34" charset="0"/>
                <a:ea typeface="Lato Bold" pitchFamily="34" charset="-122"/>
                <a:cs typeface="Lato Bold" pitchFamily="34" charset="-120"/>
              </a:rPr>
              <a:t>4</a:t>
            </a:r>
            <a:endParaRPr lang="en-US" sz="2650" dirty="0"/>
          </a:p>
        </p:txBody>
      </p:sp>
      <p:sp>
        <p:nvSpPr>
          <p:cNvPr id="18" name="Text 15"/>
          <p:cNvSpPr/>
          <p:nvPr/>
        </p:nvSpPr>
        <p:spPr>
          <a:xfrm>
            <a:off x="5422583" y="4830604"/>
            <a:ext cx="2927747" cy="708660"/>
          </a:xfrm>
          <a:prstGeom prst="rect">
            <a:avLst/>
          </a:prstGeom>
          <a:noFill/>
          <a:ln/>
        </p:spPr>
        <p:txBody>
          <a:bodyPr wrap="square" lIns="0" tIns="0" rIns="0" bIns="0" rtlCol="0" anchor="t"/>
          <a:lstStyle/>
          <a:p>
            <a:pPr marL="0" indent="0">
              <a:lnSpc>
                <a:spcPts val="2750"/>
              </a:lnSpc>
              <a:buNone/>
            </a:pPr>
            <a:r>
              <a:rPr lang="en-US" sz="2200" b="1" dirty="0">
                <a:solidFill>
                  <a:srgbClr val="4A4A45"/>
                </a:solidFill>
                <a:latin typeface="Lato Bold" pitchFamily="34" charset="0"/>
                <a:ea typeface="Lato Bold" pitchFamily="34" charset="-122"/>
                <a:cs typeface="Lato Bold" pitchFamily="34" charset="-120"/>
              </a:rPr>
              <a:t>Streamlit App Development</a:t>
            </a:r>
            <a:endParaRPr lang="en-US" sz="2200" dirty="0"/>
          </a:p>
        </p:txBody>
      </p:sp>
      <p:sp>
        <p:nvSpPr>
          <p:cNvPr id="19" name="Text 16"/>
          <p:cNvSpPr/>
          <p:nvPr/>
        </p:nvSpPr>
        <p:spPr>
          <a:xfrm>
            <a:off x="5422583" y="5675352"/>
            <a:ext cx="2927747" cy="1088708"/>
          </a:xfrm>
          <a:prstGeom prst="rect">
            <a:avLst/>
          </a:prstGeom>
          <a:noFill/>
          <a:ln/>
        </p:spPr>
        <p:txBody>
          <a:bodyPr wrap="square" lIns="0" tIns="0" rIns="0" bIns="0" rtlCol="0" anchor="t"/>
          <a:lstStyle/>
          <a:p>
            <a:pPr marL="0" indent="0">
              <a:lnSpc>
                <a:spcPts val="2850"/>
              </a:lnSpc>
              <a:buNone/>
            </a:pPr>
            <a:r>
              <a:rPr lang="en-US" sz="1750" dirty="0">
                <a:solidFill>
                  <a:srgbClr val="4A4A45"/>
                </a:solidFill>
                <a:latin typeface="Lato" pitchFamily="34" charset="0"/>
                <a:ea typeface="Lato" pitchFamily="34" charset="-122"/>
                <a:cs typeface="Lato" pitchFamily="34" charset="-120"/>
              </a:rPr>
              <a:t>Develop a user-friendly web application for visualization and query outputs.</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564118" y="443151"/>
            <a:ext cx="6370439" cy="503634"/>
          </a:xfrm>
          <a:prstGeom prst="rect">
            <a:avLst/>
          </a:prstGeom>
          <a:noFill/>
          <a:ln/>
        </p:spPr>
        <p:txBody>
          <a:bodyPr wrap="none" lIns="0" tIns="0" rIns="0" bIns="0" rtlCol="0" anchor="t"/>
          <a:lstStyle/>
          <a:p>
            <a:pPr marL="0" indent="0">
              <a:lnSpc>
                <a:spcPts val="3950"/>
              </a:lnSpc>
              <a:buNone/>
            </a:pPr>
            <a:r>
              <a:rPr lang="en-US" sz="3150" b="1" dirty="0">
                <a:solidFill>
                  <a:srgbClr val="282824"/>
                </a:solidFill>
                <a:latin typeface="Lato Bold" pitchFamily="34" charset="0"/>
                <a:ea typeface="Lato Bold" pitchFamily="34" charset="-122"/>
                <a:cs typeface="Lato Bold" pitchFamily="34" charset="-120"/>
              </a:rPr>
              <a:t>Data Generation with Faker Library</a:t>
            </a:r>
            <a:endParaRPr lang="en-US" sz="3150" dirty="0"/>
          </a:p>
        </p:txBody>
      </p:sp>
      <p:pic>
        <p:nvPicPr>
          <p:cNvPr id="3" name="Image 0" descr="preencoded.png"/>
          <p:cNvPicPr>
            <a:picLocks noChangeAspect="1"/>
          </p:cNvPicPr>
          <p:nvPr/>
        </p:nvPicPr>
        <p:blipFill>
          <a:blip r:embed="rId3"/>
          <a:stretch>
            <a:fillRect/>
          </a:stretch>
        </p:blipFill>
        <p:spPr>
          <a:xfrm>
            <a:off x="564118" y="1269087"/>
            <a:ext cx="13502164" cy="896660"/>
          </a:xfrm>
          <a:prstGeom prst="rect">
            <a:avLst/>
          </a:prstGeom>
        </p:spPr>
      </p:pic>
      <p:pic>
        <p:nvPicPr>
          <p:cNvPr id="4" name="Image 1" descr="preencoded.png"/>
          <p:cNvPicPr>
            <a:picLocks noChangeAspect="1"/>
          </p:cNvPicPr>
          <p:nvPr/>
        </p:nvPicPr>
        <p:blipFill>
          <a:blip r:embed="rId4"/>
          <a:stretch>
            <a:fillRect/>
          </a:stretch>
        </p:blipFill>
        <p:spPr>
          <a:xfrm>
            <a:off x="564118" y="2387203"/>
            <a:ext cx="13502164" cy="896660"/>
          </a:xfrm>
          <a:prstGeom prst="rect">
            <a:avLst/>
          </a:prstGeom>
        </p:spPr>
      </p:pic>
      <p:pic>
        <p:nvPicPr>
          <p:cNvPr id="5" name="Image 2" descr="preencoded.png"/>
          <p:cNvPicPr>
            <a:picLocks noChangeAspect="1"/>
          </p:cNvPicPr>
          <p:nvPr/>
        </p:nvPicPr>
        <p:blipFill>
          <a:blip r:embed="rId5"/>
          <a:stretch>
            <a:fillRect/>
          </a:stretch>
        </p:blipFill>
        <p:spPr>
          <a:xfrm>
            <a:off x="564118" y="3505319"/>
            <a:ext cx="13502164" cy="896660"/>
          </a:xfrm>
          <a:prstGeom prst="rect">
            <a:avLst/>
          </a:prstGeom>
        </p:spPr>
      </p:pic>
      <p:pic>
        <p:nvPicPr>
          <p:cNvPr id="6" name="Image 3" descr="preencoded.png"/>
          <p:cNvPicPr>
            <a:picLocks noChangeAspect="1"/>
          </p:cNvPicPr>
          <p:nvPr/>
        </p:nvPicPr>
        <p:blipFill>
          <a:blip r:embed="rId6"/>
          <a:stretch>
            <a:fillRect/>
          </a:stretch>
        </p:blipFill>
        <p:spPr>
          <a:xfrm>
            <a:off x="564118" y="4623435"/>
            <a:ext cx="13502164" cy="896660"/>
          </a:xfrm>
          <a:prstGeom prst="rect">
            <a:avLst/>
          </a:prstGeom>
        </p:spPr>
      </p:pic>
      <p:pic>
        <p:nvPicPr>
          <p:cNvPr id="7" name="Image 4" descr="preencoded.png"/>
          <p:cNvPicPr>
            <a:picLocks noChangeAspect="1"/>
          </p:cNvPicPr>
          <p:nvPr/>
        </p:nvPicPr>
        <p:blipFill>
          <a:blip r:embed="rId7"/>
          <a:stretch>
            <a:fillRect/>
          </a:stretch>
        </p:blipFill>
        <p:spPr>
          <a:xfrm>
            <a:off x="564118" y="5741551"/>
            <a:ext cx="13502164" cy="896660"/>
          </a:xfrm>
          <a:prstGeom prst="rect">
            <a:avLst/>
          </a:prstGeom>
        </p:spPr>
      </p:pic>
      <p:pic>
        <p:nvPicPr>
          <p:cNvPr id="8" name="Image 5" descr="preencoded.png"/>
          <p:cNvPicPr>
            <a:picLocks noChangeAspect="1"/>
          </p:cNvPicPr>
          <p:nvPr/>
        </p:nvPicPr>
        <p:blipFill>
          <a:blip r:embed="rId8"/>
          <a:stretch>
            <a:fillRect/>
          </a:stretch>
        </p:blipFill>
        <p:spPr>
          <a:xfrm>
            <a:off x="564118" y="6859667"/>
            <a:ext cx="13502164" cy="89666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93790" y="1934647"/>
            <a:ext cx="6061829" cy="708779"/>
          </a:xfrm>
          <a:prstGeom prst="rect">
            <a:avLst/>
          </a:prstGeom>
          <a:noFill/>
          <a:ln/>
        </p:spPr>
        <p:txBody>
          <a:bodyPr wrap="none" lIns="0" tIns="0" rIns="0" bIns="0" rtlCol="0" anchor="t"/>
          <a:lstStyle/>
          <a:p>
            <a:pPr marL="0" indent="0">
              <a:lnSpc>
                <a:spcPts val="5550"/>
              </a:lnSpc>
              <a:buNone/>
            </a:pPr>
            <a:r>
              <a:rPr lang="en-US" sz="4450" b="1" dirty="0">
                <a:solidFill>
                  <a:srgbClr val="282824"/>
                </a:solidFill>
                <a:latin typeface="Lato Bold" pitchFamily="34" charset="0"/>
                <a:ea typeface="Lato Bold" pitchFamily="34" charset="-122"/>
                <a:cs typeface="Lato Bold" pitchFamily="34" charset="-120"/>
              </a:rPr>
              <a:t>Libraries &amp; Initialization</a:t>
            </a:r>
            <a:endParaRPr lang="en-US" sz="4450" dirty="0"/>
          </a:p>
        </p:txBody>
      </p:sp>
      <p:sp>
        <p:nvSpPr>
          <p:cNvPr id="3" name="Text 1"/>
          <p:cNvSpPr/>
          <p:nvPr/>
        </p:nvSpPr>
        <p:spPr>
          <a:xfrm>
            <a:off x="793790" y="3187660"/>
            <a:ext cx="6244709" cy="2903220"/>
          </a:xfrm>
          <a:prstGeom prst="rect">
            <a:avLst/>
          </a:prstGeom>
          <a:noFill/>
          <a:ln/>
        </p:spPr>
        <p:txBody>
          <a:bodyPr wrap="square" lIns="0" tIns="0" rIns="0" bIns="0" rtlCol="0" anchor="t"/>
          <a:lstStyle/>
          <a:p>
            <a:pPr marL="0" indent="0">
              <a:lnSpc>
                <a:spcPts val="2850"/>
              </a:lnSpc>
              <a:buNone/>
            </a:pPr>
            <a:r>
              <a:rPr lang="en-US" sz="1750" dirty="0">
                <a:solidFill>
                  <a:srgbClr val="4A4A45"/>
                </a:solidFill>
                <a:latin typeface="Lato" pitchFamily="34" charset="0"/>
                <a:ea typeface="Lato" pitchFamily="34" charset="-122"/>
                <a:cs typeface="Lato" pitchFamily="34" charset="-120"/>
              </a:rPr>
              <a:t>Imports necessary Python libraries: </a:t>
            </a:r>
            <a:r>
              <a:rPr lang="en-US" sz="1750" dirty="0">
                <a:solidFill>
                  <a:srgbClr val="4A4A45"/>
                </a:solidFill>
                <a:highlight>
                  <a:srgbClr val="E7E7E4"/>
                </a:highlight>
                <a:latin typeface="Consolas" pitchFamily="34" charset="0"/>
                <a:ea typeface="Consolas" pitchFamily="34" charset="-122"/>
                <a:cs typeface="Consolas" pitchFamily="34" charset="-120"/>
              </a:rPr>
              <a:t>random</a:t>
            </a:r>
            <a:r>
              <a:rPr lang="en-US" sz="1750" dirty="0">
                <a:solidFill>
                  <a:srgbClr val="4A4A45"/>
                </a:solidFill>
                <a:latin typeface="Lato" pitchFamily="34" charset="0"/>
                <a:ea typeface="Lato" pitchFamily="34" charset="-122"/>
                <a:cs typeface="Lato" pitchFamily="34" charset="-120"/>
              </a:rPr>
              <a:t>, </a:t>
            </a:r>
            <a:r>
              <a:rPr lang="en-US" sz="1750" dirty="0">
                <a:solidFill>
                  <a:srgbClr val="4A4A45"/>
                </a:solidFill>
                <a:highlight>
                  <a:srgbClr val="E7E7E4"/>
                </a:highlight>
                <a:latin typeface="Consolas" pitchFamily="34" charset="0"/>
                <a:ea typeface="Consolas" pitchFamily="34" charset="-122"/>
                <a:cs typeface="Consolas" pitchFamily="34" charset="-120"/>
              </a:rPr>
              <a:t>pandas</a:t>
            </a:r>
            <a:r>
              <a:rPr lang="en-US" sz="1750" dirty="0">
                <a:solidFill>
                  <a:srgbClr val="4A4A45"/>
                </a:solidFill>
                <a:latin typeface="Lato" pitchFamily="34" charset="0"/>
                <a:ea typeface="Lato" pitchFamily="34" charset="-122"/>
                <a:cs typeface="Lato" pitchFamily="34" charset="-120"/>
              </a:rPr>
              <a:t>, </a:t>
            </a:r>
            <a:r>
              <a:rPr lang="en-US" sz="1750" dirty="0">
                <a:solidFill>
                  <a:srgbClr val="4A4A45"/>
                </a:solidFill>
                <a:highlight>
                  <a:srgbClr val="E7E7E4"/>
                </a:highlight>
                <a:latin typeface="Consolas" pitchFamily="34" charset="0"/>
                <a:ea typeface="Consolas" pitchFamily="34" charset="-122"/>
                <a:cs typeface="Consolas" pitchFamily="34" charset="-120"/>
              </a:rPr>
              <a:t>Faker</a:t>
            </a:r>
            <a:r>
              <a:rPr lang="en-US" sz="1750" dirty="0">
                <a:solidFill>
                  <a:srgbClr val="4A4A45"/>
                </a:solidFill>
                <a:latin typeface="Lato" pitchFamily="34" charset="0"/>
                <a:ea typeface="Lato" pitchFamily="34" charset="-122"/>
                <a:cs typeface="Lato" pitchFamily="34" charset="-120"/>
              </a:rPr>
              <a:t>, </a:t>
            </a:r>
            <a:r>
              <a:rPr lang="en-US" sz="1750" dirty="0">
                <a:solidFill>
                  <a:srgbClr val="4A4A45"/>
                </a:solidFill>
                <a:highlight>
                  <a:srgbClr val="E7E7E4"/>
                </a:highlight>
                <a:latin typeface="Consolas" pitchFamily="34" charset="0"/>
                <a:ea typeface="Consolas" pitchFamily="34" charset="-122"/>
                <a:cs typeface="Consolas" pitchFamily="34" charset="-120"/>
              </a:rPr>
              <a:t>datetime</a:t>
            </a:r>
            <a:r>
              <a:rPr lang="en-US" sz="1750" dirty="0">
                <a:solidFill>
                  <a:srgbClr val="4A4A45"/>
                </a:solidFill>
                <a:latin typeface="Lato" pitchFamily="34" charset="0"/>
                <a:ea typeface="Lato" pitchFamily="34" charset="-122"/>
                <a:cs typeface="Lato" pitchFamily="34" charset="-120"/>
              </a:rPr>
              <a:t>. The </a:t>
            </a:r>
            <a:r>
              <a:rPr lang="en-US" sz="1750" dirty="0">
                <a:solidFill>
                  <a:srgbClr val="4A4A45"/>
                </a:solidFill>
                <a:highlight>
                  <a:srgbClr val="E7E7E4"/>
                </a:highlight>
                <a:latin typeface="Consolas" pitchFamily="34" charset="0"/>
                <a:ea typeface="Consolas" pitchFamily="34" charset="-122"/>
                <a:cs typeface="Consolas" pitchFamily="34" charset="-120"/>
              </a:rPr>
              <a:t>random</a:t>
            </a:r>
            <a:r>
              <a:rPr lang="en-US" sz="1750" dirty="0">
                <a:solidFill>
                  <a:srgbClr val="4A4A45"/>
                </a:solidFill>
                <a:latin typeface="Lato" pitchFamily="34" charset="0"/>
                <a:ea typeface="Lato" pitchFamily="34" charset="-122"/>
                <a:cs typeface="Lato" pitchFamily="34" charset="-120"/>
              </a:rPr>
              <a:t> library is used for random number generation, crucial for simulating realistic expense data. </a:t>
            </a:r>
            <a:r>
              <a:rPr lang="en-US" sz="1750" dirty="0">
                <a:solidFill>
                  <a:srgbClr val="4A4A45"/>
                </a:solidFill>
                <a:highlight>
                  <a:srgbClr val="E7E7E4"/>
                </a:highlight>
                <a:latin typeface="Consolas" pitchFamily="34" charset="0"/>
                <a:ea typeface="Consolas" pitchFamily="34" charset="-122"/>
                <a:cs typeface="Consolas" pitchFamily="34" charset="-120"/>
              </a:rPr>
              <a:t>pandas</a:t>
            </a:r>
            <a:r>
              <a:rPr lang="en-US" sz="1750" dirty="0">
                <a:solidFill>
                  <a:srgbClr val="4A4A45"/>
                </a:solidFill>
                <a:latin typeface="Lato" pitchFamily="34" charset="0"/>
                <a:ea typeface="Lato" pitchFamily="34" charset="-122"/>
                <a:cs typeface="Lato" pitchFamily="34" charset="-120"/>
              </a:rPr>
              <a:t> is essential for data manipulation and creating the DataFrame that will store the generated data. </a:t>
            </a:r>
            <a:r>
              <a:rPr lang="en-US" sz="1750" dirty="0">
                <a:solidFill>
                  <a:srgbClr val="4A4A45"/>
                </a:solidFill>
                <a:highlight>
                  <a:srgbClr val="E7E7E4"/>
                </a:highlight>
                <a:latin typeface="Consolas" pitchFamily="34" charset="0"/>
                <a:ea typeface="Consolas" pitchFamily="34" charset="-122"/>
                <a:cs typeface="Consolas" pitchFamily="34" charset="-120"/>
              </a:rPr>
              <a:t>Faker</a:t>
            </a:r>
            <a:r>
              <a:rPr lang="en-US" sz="1750" dirty="0">
                <a:solidFill>
                  <a:srgbClr val="4A4A45"/>
                </a:solidFill>
                <a:latin typeface="Lato" pitchFamily="34" charset="0"/>
                <a:ea typeface="Lato" pitchFamily="34" charset="-122"/>
                <a:cs typeface="Lato" pitchFamily="34" charset="-120"/>
              </a:rPr>
              <a:t> provides the core functionality for generating realistic fake random expense data, and transaction details. Finally, </a:t>
            </a:r>
            <a:r>
              <a:rPr lang="en-US" sz="1750" dirty="0">
                <a:solidFill>
                  <a:srgbClr val="4A4A45"/>
                </a:solidFill>
                <a:highlight>
                  <a:srgbClr val="E7E7E4"/>
                </a:highlight>
                <a:latin typeface="Consolas" pitchFamily="34" charset="0"/>
                <a:ea typeface="Consolas" pitchFamily="34" charset="-122"/>
                <a:cs typeface="Consolas" pitchFamily="34" charset="-120"/>
              </a:rPr>
              <a:t>datetime</a:t>
            </a:r>
            <a:r>
              <a:rPr lang="en-US" sz="1750" dirty="0">
                <a:solidFill>
                  <a:srgbClr val="4A4A45"/>
                </a:solidFill>
                <a:latin typeface="Lato" pitchFamily="34" charset="0"/>
                <a:ea typeface="Lato" pitchFamily="34" charset="-122"/>
                <a:cs typeface="Lato" pitchFamily="34" charset="-120"/>
              </a:rPr>
              <a:t> is used for generating realistic dates for each expense transaction.</a:t>
            </a:r>
            <a:endParaRPr lang="en-US" sz="1750" dirty="0"/>
          </a:p>
        </p:txBody>
      </p:sp>
      <p:sp>
        <p:nvSpPr>
          <p:cNvPr id="4" name="Text 2"/>
          <p:cNvSpPr/>
          <p:nvPr/>
        </p:nvSpPr>
        <p:spPr>
          <a:xfrm>
            <a:off x="7599521" y="3187660"/>
            <a:ext cx="6244709" cy="362903"/>
          </a:xfrm>
          <a:prstGeom prst="rect">
            <a:avLst/>
          </a:prstGeom>
          <a:noFill/>
          <a:ln/>
        </p:spPr>
        <p:txBody>
          <a:bodyPr wrap="none" lIns="0" tIns="0" rIns="0" bIns="0" rtlCol="0" anchor="t"/>
          <a:lstStyle/>
          <a:p>
            <a:pPr marL="0" indent="0">
              <a:lnSpc>
                <a:spcPts val="2850"/>
              </a:lnSpc>
              <a:buNone/>
            </a:pPr>
            <a:endParaRPr lang="en-US" sz="1750" dirty="0"/>
          </a:p>
        </p:txBody>
      </p:sp>
      <p:pic>
        <p:nvPicPr>
          <p:cNvPr id="5" name="Image 0" descr="preencoded.png"/>
          <p:cNvPicPr>
            <a:picLocks noChangeAspect="1"/>
          </p:cNvPicPr>
          <p:nvPr/>
        </p:nvPicPr>
        <p:blipFill>
          <a:blip r:embed="rId3"/>
          <a:stretch>
            <a:fillRect/>
          </a:stretch>
        </p:blipFill>
        <p:spPr>
          <a:xfrm>
            <a:off x="8415814" y="3805714"/>
            <a:ext cx="4612124" cy="1744742"/>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39735" y="882729"/>
            <a:ext cx="12319278" cy="660440"/>
          </a:xfrm>
          <a:prstGeom prst="rect">
            <a:avLst/>
          </a:prstGeom>
          <a:noFill/>
          <a:ln/>
        </p:spPr>
        <p:txBody>
          <a:bodyPr wrap="none" lIns="0" tIns="0" rIns="0" bIns="0" rtlCol="0" anchor="t"/>
          <a:lstStyle/>
          <a:p>
            <a:pPr marL="0" indent="0">
              <a:lnSpc>
                <a:spcPts val="5200"/>
              </a:lnSpc>
              <a:buNone/>
            </a:pPr>
            <a:r>
              <a:rPr lang="en-US" sz="4150" b="1" dirty="0">
                <a:solidFill>
                  <a:srgbClr val="282824"/>
                </a:solidFill>
                <a:latin typeface="Lato Bold" pitchFamily="34" charset="0"/>
                <a:ea typeface="Lato Bold" pitchFamily="34" charset="-122"/>
                <a:cs typeface="Lato Bold" pitchFamily="34" charset="-120"/>
              </a:rPr>
              <a:t>Categories &amp; Payment Modes: Detailed Descriptions</a:t>
            </a:r>
            <a:endParaRPr lang="en-US" sz="4150" dirty="0"/>
          </a:p>
        </p:txBody>
      </p:sp>
      <p:sp>
        <p:nvSpPr>
          <p:cNvPr id="3" name="Text 1"/>
          <p:cNvSpPr/>
          <p:nvPr/>
        </p:nvSpPr>
        <p:spPr>
          <a:xfrm>
            <a:off x="739735" y="2050256"/>
            <a:ext cx="6317694" cy="1352550"/>
          </a:xfrm>
          <a:prstGeom prst="rect">
            <a:avLst/>
          </a:prstGeom>
          <a:noFill/>
          <a:ln/>
        </p:spPr>
        <p:txBody>
          <a:bodyPr wrap="square" lIns="0" tIns="0" rIns="0" bIns="0" rtlCol="0" anchor="t"/>
          <a:lstStyle/>
          <a:p>
            <a:pPr marL="0" indent="0">
              <a:lnSpc>
                <a:spcPts val="2650"/>
              </a:lnSpc>
              <a:buNone/>
            </a:pPr>
            <a:r>
              <a:rPr lang="en-US" sz="1650" dirty="0">
                <a:solidFill>
                  <a:srgbClr val="4A4A45"/>
                </a:solidFill>
                <a:latin typeface="Lato" pitchFamily="34" charset="0"/>
                <a:ea typeface="Lato" pitchFamily="34" charset="-122"/>
                <a:cs typeface="Lato" pitchFamily="34" charset="-120"/>
              </a:rPr>
              <a:t>This section defines expense categories (Groceries, Food, Transportation, Entertainment, Bills, etc.) and payment methods (Cash, UPI, Debit Card, Credit Card). This structure ensures realistic expense data generation.</a:t>
            </a:r>
            <a:endParaRPr lang="en-US" sz="1650" dirty="0"/>
          </a:p>
        </p:txBody>
      </p:sp>
      <p:sp>
        <p:nvSpPr>
          <p:cNvPr id="4" name="Text 2"/>
          <p:cNvSpPr/>
          <p:nvPr/>
        </p:nvSpPr>
        <p:spPr>
          <a:xfrm>
            <a:off x="739735" y="3592949"/>
            <a:ext cx="6317694" cy="676275"/>
          </a:xfrm>
          <a:prstGeom prst="rect">
            <a:avLst/>
          </a:prstGeom>
          <a:noFill/>
          <a:ln/>
        </p:spPr>
        <p:txBody>
          <a:bodyPr wrap="square" lIns="0" tIns="0" rIns="0" bIns="0" rtlCol="0" anchor="t"/>
          <a:lstStyle/>
          <a:p>
            <a:pPr marL="0" indent="0">
              <a:lnSpc>
                <a:spcPts val="2650"/>
              </a:lnSpc>
              <a:buNone/>
            </a:pPr>
            <a:r>
              <a:rPr lang="en-US" sz="1650" dirty="0">
                <a:solidFill>
                  <a:srgbClr val="4A4A45"/>
                </a:solidFill>
                <a:latin typeface="Lato" pitchFamily="34" charset="0"/>
                <a:ea typeface="Lato" pitchFamily="34" charset="-122"/>
                <a:cs typeface="Lato" pitchFamily="34" charset="-120"/>
              </a:rPr>
              <a:t>Each expense category includes a detailed description, enhancing the believability and scope of the simulated spending scenarios.</a:t>
            </a:r>
            <a:endParaRPr lang="en-US" sz="1650" dirty="0"/>
          </a:p>
        </p:txBody>
      </p:sp>
      <p:pic>
        <p:nvPicPr>
          <p:cNvPr id="5" name="Image 0" descr="preencoded.png"/>
          <p:cNvPicPr>
            <a:picLocks noChangeAspect="1"/>
          </p:cNvPicPr>
          <p:nvPr/>
        </p:nvPicPr>
        <p:blipFill>
          <a:blip r:embed="rId3"/>
          <a:stretch>
            <a:fillRect/>
          </a:stretch>
        </p:blipFill>
        <p:spPr>
          <a:xfrm>
            <a:off x="7580590" y="2097881"/>
            <a:ext cx="5887045" cy="5011103"/>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93790" y="1430774"/>
            <a:ext cx="6244709" cy="1417558"/>
          </a:xfrm>
          <a:prstGeom prst="rect">
            <a:avLst/>
          </a:prstGeom>
          <a:noFill/>
          <a:ln/>
        </p:spPr>
        <p:txBody>
          <a:bodyPr wrap="square" lIns="0" tIns="0" rIns="0" bIns="0" rtlCol="0" anchor="t"/>
          <a:lstStyle/>
          <a:p>
            <a:pPr marL="0" indent="0">
              <a:lnSpc>
                <a:spcPts val="5550"/>
              </a:lnSpc>
              <a:buNone/>
            </a:pPr>
            <a:r>
              <a:rPr lang="en-US" sz="4450" b="1" dirty="0">
                <a:solidFill>
                  <a:srgbClr val="282824"/>
                </a:solidFill>
                <a:latin typeface="Lato Bold" pitchFamily="34" charset="0"/>
                <a:ea typeface="Lato Bold" pitchFamily="34" charset="-122"/>
                <a:cs typeface="Lato Bold" pitchFamily="34" charset="-120"/>
              </a:rPr>
              <a:t>Expense Data Generation</a:t>
            </a:r>
            <a:endParaRPr lang="en-US" sz="4450" dirty="0"/>
          </a:p>
        </p:txBody>
      </p:sp>
      <p:sp>
        <p:nvSpPr>
          <p:cNvPr id="3" name="Text 1"/>
          <p:cNvSpPr/>
          <p:nvPr/>
        </p:nvSpPr>
        <p:spPr>
          <a:xfrm>
            <a:off x="793790" y="3075146"/>
            <a:ext cx="6244709" cy="3266123"/>
          </a:xfrm>
          <a:prstGeom prst="rect">
            <a:avLst/>
          </a:prstGeom>
          <a:noFill/>
          <a:ln/>
        </p:spPr>
        <p:txBody>
          <a:bodyPr wrap="square" lIns="0" tIns="0" rIns="0" bIns="0" rtlCol="0" anchor="t"/>
          <a:lstStyle/>
          <a:p>
            <a:pPr marL="0" indent="0">
              <a:lnSpc>
                <a:spcPts val="2850"/>
              </a:lnSpc>
              <a:buNone/>
            </a:pPr>
            <a:r>
              <a:rPr lang="en-US" sz="1750" dirty="0">
                <a:solidFill>
                  <a:srgbClr val="4A4A45"/>
                </a:solidFill>
                <a:latin typeface="Lato" pitchFamily="34" charset="0"/>
                <a:ea typeface="Lato" pitchFamily="34" charset="-122"/>
                <a:cs typeface="Lato" pitchFamily="34" charset="-120"/>
              </a:rPr>
              <a:t>The core function, </a:t>
            </a:r>
            <a:r>
              <a:rPr lang="en-US" sz="1750" dirty="0">
                <a:solidFill>
                  <a:srgbClr val="4A4A45"/>
                </a:solidFill>
                <a:highlight>
                  <a:srgbClr val="E7E7E4"/>
                </a:highlight>
                <a:latin typeface="Consolas" pitchFamily="34" charset="0"/>
                <a:ea typeface="Consolas" pitchFamily="34" charset="-122"/>
                <a:cs typeface="Consolas" pitchFamily="34" charset="-120"/>
              </a:rPr>
              <a:t>gen_exp_data()</a:t>
            </a:r>
            <a:r>
              <a:rPr lang="en-US" sz="1750" dirty="0">
                <a:solidFill>
                  <a:srgbClr val="4A4A45"/>
                </a:solidFill>
                <a:latin typeface="Lato" pitchFamily="34" charset="0"/>
                <a:ea typeface="Lato" pitchFamily="34" charset="-122"/>
                <a:cs typeface="Lato" pitchFamily="34" charset="-120"/>
              </a:rPr>
              <a:t>, generates a specified number (default is 200) of expense entries for a given month and year. For each entry, it randomly selects a category, generates a realistic description using Faker, chooses a payment method, and calculates a random transaction amount. It also incorporates a realistic cashback mechanism, randomly applying cashback percentages to simulate rewards programs. This ensures that the generated dataset accurately reflects real-world spending patterns, including reward structures.</a:t>
            </a:r>
            <a:endParaRPr lang="en-US" sz="1750" dirty="0"/>
          </a:p>
        </p:txBody>
      </p:sp>
      <p:pic>
        <p:nvPicPr>
          <p:cNvPr id="4" name="Image 0" descr="preencoded.png"/>
          <p:cNvPicPr>
            <a:picLocks noChangeAspect="1"/>
          </p:cNvPicPr>
          <p:nvPr/>
        </p:nvPicPr>
        <p:blipFill>
          <a:blip r:embed="rId3"/>
          <a:stretch>
            <a:fillRect/>
          </a:stretch>
        </p:blipFill>
        <p:spPr>
          <a:xfrm>
            <a:off x="7599521" y="1459111"/>
            <a:ext cx="6244709" cy="5311378"/>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TotalTime>
  <Words>1702</Words>
  <Application>Microsoft Office PowerPoint</Application>
  <PresentationFormat>Custom</PresentationFormat>
  <Paragraphs>104</Paragraphs>
  <Slides>19</Slides>
  <Notes>19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vt:i4>
      </vt:variant>
    </vt:vector>
  </HeadingPairs>
  <TitlesOfParts>
    <vt:vector size="24" baseType="lpstr">
      <vt:lpstr>Lato</vt:lpstr>
      <vt:lpstr>Arial</vt:lpstr>
      <vt:lpstr>Lato Bold</vt:lpstr>
      <vt:lpstr>Consolas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S S</cp:lastModifiedBy>
  <cp:revision>3</cp:revision>
  <dcterms:created xsi:type="dcterms:W3CDTF">2025-01-14T14:15:39Z</dcterms:created>
  <dcterms:modified xsi:type="dcterms:W3CDTF">2025-02-18T17:28:26Z</dcterms:modified>
</cp:coreProperties>
</file>